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88" r:id="rId2"/>
    <p:sldId id="257" r:id="rId3"/>
    <p:sldId id="290" r:id="rId4"/>
    <p:sldId id="284" r:id="rId5"/>
    <p:sldId id="283" r:id="rId6"/>
    <p:sldId id="313" r:id="rId7"/>
    <p:sldId id="270" r:id="rId8"/>
    <p:sldId id="289" r:id="rId9"/>
    <p:sldId id="258" r:id="rId10"/>
    <p:sldId id="259" r:id="rId11"/>
    <p:sldId id="260" r:id="rId12"/>
    <p:sldId id="261" r:id="rId13"/>
    <p:sldId id="262" r:id="rId14"/>
    <p:sldId id="263" r:id="rId15"/>
    <p:sldId id="264" r:id="rId16"/>
    <p:sldId id="265" r:id="rId17"/>
    <p:sldId id="266" r:id="rId18"/>
    <p:sldId id="269" r:id="rId19"/>
    <p:sldId id="281" r:id="rId20"/>
    <p:sldId id="267" r:id="rId21"/>
    <p:sldId id="271" r:id="rId22"/>
    <p:sldId id="293" r:id="rId23"/>
    <p:sldId id="298" r:id="rId24"/>
    <p:sldId id="300" r:id="rId25"/>
    <p:sldId id="301" r:id="rId26"/>
    <p:sldId id="278" r:id="rId27"/>
    <p:sldId id="279" r:id="rId28"/>
    <p:sldId id="302" r:id="rId29"/>
    <p:sldId id="307" r:id="rId30"/>
    <p:sldId id="306" r:id="rId31"/>
    <p:sldId id="308" r:id="rId32"/>
    <p:sldId id="291" r:id="rId33"/>
    <p:sldId id="310" r:id="rId34"/>
    <p:sldId id="311" r:id="rId35"/>
    <p:sldId id="286" r:id="rId36"/>
    <p:sldId id="312" r:id="rId37"/>
    <p:sldId id="296" r:id="rId38"/>
    <p:sldId id="294"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4660"/>
  </p:normalViewPr>
  <p:slideViewPr>
    <p:cSldViewPr snapToGrid="0">
      <p:cViewPr varScale="1">
        <p:scale>
          <a:sx n="99" d="100"/>
          <a:sy n="99" d="100"/>
        </p:scale>
        <p:origin x="18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2DDD-DFBD-4658-9F95-9B8CF7F4759A}"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F7C2D-1B02-4614-81DC-2E80B3E5CDE5}" type="slidenum">
              <a:rPr lang="en-US" smtClean="0"/>
              <a:t>‹#›</a:t>
            </a:fld>
            <a:endParaRPr lang="en-US"/>
          </a:p>
        </p:txBody>
      </p:sp>
    </p:spTree>
    <p:extLst>
      <p:ext uri="{BB962C8B-B14F-4D97-AF65-F5344CB8AC3E}">
        <p14:creationId xmlns:p14="http://schemas.microsoft.com/office/powerpoint/2010/main" val="3415774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D41F61-24FE-CE45-9D72-33B790018B0E}" type="slidenum">
              <a:rPr lang="en-US" smtClean="0"/>
              <a:t>31</a:t>
            </a:fld>
            <a:endParaRPr lang="en-US"/>
          </a:p>
        </p:txBody>
      </p:sp>
    </p:spTree>
    <p:extLst>
      <p:ext uri="{BB962C8B-B14F-4D97-AF65-F5344CB8AC3E}">
        <p14:creationId xmlns:p14="http://schemas.microsoft.com/office/powerpoint/2010/main" val="455988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D41F61-24FE-CE45-9D72-33B790018B0E}" type="slidenum">
              <a:rPr lang="en-US" smtClean="0"/>
              <a:t>33</a:t>
            </a:fld>
            <a:endParaRPr lang="en-US"/>
          </a:p>
        </p:txBody>
      </p:sp>
    </p:spTree>
    <p:extLst>
      <p:ext uri="{BB962C8B-B14F-4D97-AF65-F5344CB8AC3E}">
        <p14:creationId xmlns:p14="http://schemas.microsoft.com/office/powerpoint/2010/main" val="1869279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0722-37D4-4A85-AF45-6E3876213A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2EC1FB-BC9C-4206-8AC1-EA26452C0D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EB0469-3E19-4706-8408-F15245756638}"/>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5" name="Footer Placeholder 4">
            <a:extLst>
              <a:ext uri="{FF2B5EF4-FFF2-40B4-BE49-F238E27FC236}">
                <a16:creationId xmlns:a16="http://schemas.microsoft.com/office/drawing/2014/main" id="{FF8B1B4D-16BA-417B-87A7-29D2A9C64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5EA7F-C03D-45DB-A0BC-83924E1F52BF}"/>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297685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7A01-8948-4CCE-8B20-7AFB38F62A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9EA613-FC32-4662-908B-A8E121C2C2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8C392-2180-4B99-8622-54D8104A1C2E}"/>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5" name="Footer Placeholder 4">
            <a:extLst>
              <a:ext uri="{FF2B5EF4-FFF2-40B4-BE49-F238E27FC236}">
                <a16:creationId xmlns:a16="http://schemas.microsoft.com/office/drawing/2014/main" id="{4E584C19-85C3-4079-A481-B25A1CE0E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63373-03DB-48D2-A317-0D469B72CB4A}"/>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837174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9B4BC-FA9F-4A6A-BCF1-3AE554A608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9C095A-288F-46AC-821C-F40C64534E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00E02-45C1-4765-9AA6-1714A21D7F98}"/>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5" name="Footer Placeholder 4">
            <a:extLst>
              <a:ext uri="{FF2B5EF4-FFF2-40B4-BE49-F238E27FC236}">
                <a16:creationId xmlns:a16="http://schemas.microsoft.com/office/drawing/2014/main" id="{B2FD7181-5DE5-49E2-9371-D1779F2A5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CBA30A-8BB7-4887-966F-7B4E005CF25A}"/>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4104914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E00FB-82A1-4F37-AAC4-6300F0ABD2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E1D81-1F3B-4979-ABCF-3B60BC0023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BA895-CA97-462D-8D14-A2C768A05390}"/>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5" name="Footer Placeholder 4">
            <a:extLst>
              <a:ext uri="{FF2B5EF4-FFF2-40B4-BE49-F238E27FC236}">
                <a16:creationId xmlns:a16="http://schemas.microsoft.com/office/drawing/2014/main" id="{7CF8ACFB-D463-4BFB-BC9A-FB6EC6F53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1BF48-D1F9-4BA1-82C5-54F0503DAC42}"/>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686330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8B27-F897-44DE-BAED-31D2F4D298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E14DD3-244B-41AC-91BA-8C65CF8001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850E50-88FC-4774-91AE-9D3F74662549}"/>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5" name="Footer Placeholder 4">
            <a:extLst>
              <a:ext uri="{FF2B5EF4-FFF2-40B4-BE49-F238E27FC236}">
                <a16:creationId xmlns:a16="http://schemas.microsoft.com/office/drawing/2014/main" id="{20C80DD7-7596-40C9-8D93-A205D8D47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4CCD4-95F8-4CD2-BEE0-D20902366CE5}"/>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335609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013B-B9E1-4998-9D86-915D9F003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DB848-1671-4617-84B7-19D533DFEA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02EB5-57B2-40B7-AFE7-5DB36DEC7B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492D55-BF16-4C86-A863-EB4D47373951}"/>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6" name="Footer Placeholder 5">
            <a:extLst>
              <a:ext uri="{FF2B5EF4-FFF2-40B4-BE49-F238E27FC236}">
                <a16:creationId xmlns:a16="http://schemas.microsoft.com/office/drawing/2014/main" id="{10A69A0D-1AA8-4A70-8032-1400D59A6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EA5FB-CDAD-410B-AA42-EDE6BB74371E}"/>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74290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A4A0-ACDF-42BC-A7F8-D5C5D7537C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977202-349A-45E8-A69F-4D2167B57B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092E4-D0FD-4DE1-9DF0-97C1E975A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9647C8-66A1-46EC-BD63-40206D133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AA0DF7-91C8-45E2-90D6-92233DB774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3FBF59-80AD-43EA-816A-29AEFDB356D5}"/>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8" name="Footer Placeholder 7">
            <a:extLst>
              <a:ext uri="{FF2B5EF4-FFF2-40B4-BE49-F238E27FC236}">
                <a16:creationId xmlns:a16="http://schemas.microsoft.com/office/drawing/2014/main" id="{920208C2-F500-40C9-8639-6AC72EBAD0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FF2794-CF7D-4218-877E-3F79653EA057}"/>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850540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6732-9E2A-4855-A415-2AFFAF1A8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7D4D1B-96F0-4CEF-B331-4D1297E9B430}"/>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4" name="Footer Placeholder 3">
            <a:extLst>
              <a:ext uri="{FF2B5EF4-FFF2-40B4-BE49-F238E27FC236}">
                <a16:creationId xmlns:a16="http://schemas.microsoft.com/office/drawing/2014/main" id="{24881BF7-6382-44B0-959B-565921BE73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4F2DFE-8A60-4B32-9605-F8A3689882AE}"/>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2912575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F64BD-D9A0-4EFE-8437-B709D87829CB}"/>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3" name="Footer Placeholder 2">
            <a:extLst>
              <a:ext uri="{FF2B5EF4-FFF2-40B4-BE49-F238E27FC236}">
                <a16:creationId xmlns:a16="http://schemas.microsoft.com/office/drawing/2014/main" id="{73C2BAE0-DAC3-424B-9982-4B789DF9CB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928687-81E7-496D-8A93-06684B411EFD}"/>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509583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C9466-40A9-4E23-A8E5-8EA16E49AF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469A3D-4FFA-4E23-87E6-8D6E241B5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97ADA0-D244-4A15-AD6C-BE70FA0CB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619AA-3FD8-442C-8B67-15AA31907C3B}"/>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6" name="Footer Placeholder 5">
            <a:extLst>
              <a:ext uri="{FF2B5EF4-FFF2-40B4-BE49-F238E27FC236}">
                <a16:creationId xmlns:a16="http://schemas.microsoft.com/office/drawing/2014/main" id="{1CC66E55-0399-42BA-BE07-C2BDBD53E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EF9B30-2333-416D-BA13-07B0E8747DF7}"/>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228039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8945-05F9-4B0D-AB8D-14B0204DB9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6436CB-CFAF-4279-9C10-91542D29B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F73601-FD30-4C65-AA00-36FC25619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8B32C6-21C8-4E9C-A58E-B5AE2946445B}"/>
              </a:ext>
            </a:extLst>
          </p:cNvPr>
          <p:cNvSpPr>
            <a:spLocks noGrp="1"/>
          </p:cNvSpPr>
          <p:nvPr>
            <p:ph type="dt" sz="half" idx="10"/>
          </p:nvPr>
        </p:nvSpPr>
        <p:spPr/>
        <p:txBody>
          <a:bodyPr/>
          <a:lstStyle/>
          <a:p>
            <a:fld id="{FCD5D299-9A29-45D9-AFA7-FFB8763E747B}" type="datetimeFigureOut">
              <a:rPr lang="en-US" smtClean="0"/>
              <a:t>12/7/2021</a:t>
            </a:fld>
            <a:endParaRPr lang="en-US"/>
          </a:p>
        </p:txBody>
      </p:sp>
      <p:sp>
        <p:nvSpPr>
          <p:cNvPr id="6" name="Footer Placeholder 5">
            <a:extLst>
              <a:ext uri="{FF2B5EF4-FFF2-40B4-BE49-F238E27FC236}">
                <a16:creationId xmlns:a16="http://schemas.microsoft.com/office/drawing/2014/main" id="{37121D9E-1928-40E9-90BB-6A73B71814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B4ACC-E967-4609-8B4C-2EEDF5547DEB}"/>
              </a:ext>
            </a:extLst>
          </p:cNvPr>
          <p:cNvSpPr>
            <a:spLocks noGrp="1"/>
          </p:cNvSpPr>
          <p:nvPr>
            <p:ph type="sldNum" sz="quarter" idx="12"/>
          </p:nvPr>
        </p:nvSpPr>
        <p:spPr/>
        <p:txBody>
          <a:bodyPr/>
          <a:lstStyle/>
          <a:p>
            <a:fld id="{35C0F04E-5256-4C08-9F92-DDBE2FE24FAA}" type="slidenum">
              <a:rPr lang="en-US" smtClean="0"/>
              <a:t>‹#›</a:t>
            </a:fld>
            <a:endParaRPr lang="en-US"/>
          </a:p>
        </p:txBody>
      </p:sp>
    </p:spTree>
    <p:extLst>
      <p:ext uri="{BB962C8B-B14F-4D97-AF65-F5344CB8AC3E}">
        <p14:creationId xmlns:p14="http://schemas.microsoft.com/office/powerpoint/2010/main" val="690077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C63A63-D110-4C7B-AAEF-D3B408AF2C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32BDD1-B4FE-425D-8B9F-B881095C69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55A95-F93C-44E6-B88D-C2A42B8DCA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D5D299-9A29-45D9-AFA7-FFB8763E747B}" type="datetimeFigureOut">
              <a:rPr lang="en-US" smtClean="0"/>
              <a:t>12/7/2021</a:t>
            </a:fld>
            <a:endParaRPr lang="en-US"/>
          </a:p>
        </p:txBody>
      </p:sp>
      <p:sp>
        <p:nvSpPr>
          <p:cNvPr id="5" name="Footer Placeholder 4">
            <a:extLst>
              <a:ext uri="{FF2B5EF4-FFF2-40B4-BE49-F238E27FC236}">
                <a16:creationId xmlns:a16="http://schemas.microsoft.com/office/drawing/2014/main" id="{946C8105-5AD1-4844-8C9E-C5EF0C112B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0127AB-01CD-4747-9B79-1091DA2988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C0F04E-5256-4C08-9F92-DDBE2FE24FAA}" type="slidenum">
              <a:rPr lang="en-US" smtClean="0"/>
              <a:t>‹#›</a:t>
            </a:fld>
            <a:endParaRPr lang="en-US"/>
          </a:p>
        </p:txBody>
      </p:sp>
    </p:spTree>
    <p:extLst>
      <p:ext uri="{BB962C8B-B14F-4D97-AF65-F5344CB8AC3E}">
        <p14:creationId xmlns:p14="http://schemas.microsoft.com/office/powerpoint/2010/main" val="2205821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3.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microsoft.com/en-us/learn/modules/get-started-ai-fundamentals/4-understand-computer-vision?ns-enrollment-type=LearningPath&amp;ns-enrollment-id=learn.wwl.get-started-with-artificial-intelligence-on-azur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New Report Finds Adoption of AI-Based Machine Vision Growing – Metrology  and Quality News - Online Magazine">
            <a:extLst>
              <a:ext uri="{FF2B5EF4-FFF2-40B4-BE49-F238E27FC236}">
                <a16:creationId xmlns:a16="http://schemas.microsoft.com/office/drawing/2014/main" id="{BAD14973-199B-4313-B27D-7B460D2A7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F9EC8D-6426-4A83-B8BD-BA184624ACB4}"/>
              </a:ext>
            </a:extLst>
          </p:cNvPr>
          <p:cNvSpPr>
            <a:spLocks noGrp="1"/>
          </p:cNvSpPr>
          <p:nvPr>
            <p:ph type="ctrTitle"/>
          </p:nvPr>
        </p:nvSpPr>
        <p:spPr>
          <a:xfrm>
            <a:off x="4951706" y="1846323"/>
            <a:ext cx="7036231" cy="1321895"/>
          </a:xfrm>
          <a:ln>
            <a:solidFill>
              <a:schemeClr val="accent1">
                <a:lumMod val="60000"/>
                <a:lumOff val="40000"/>
              </a:schemeClr>
            </a:solidFill>
          </a:ln>
          <a:effectLst>
            <a:glow rad="101600">
              <a:schemeClr val="accent5">
                <a:satMod val="175000"/>
                <a:alpha val="40000"/>
              </a:schemeClr>
            </a:glow>
            <a:outerShdw blurRad="63500" sx="102000" sy="102000" algn="ctr" rotWithShape="0">
              <a:prstClr val="black">
                <a:alpha val="40000"/>
              </a:prstClr>
            </a:outerShdw>
          </a:effectLst>
        </p:spPr>
        <p:txBody>
          <a:bodyPr>
            <a:noAutofit/>
          </a:bodyPr>
          <a:lstStyle/>
          <a:p>
            <a:r>
              <a:rPr lang="en-US" sz="4400" b="1" dirty="0">
                <a:solidFill>
                  <a:srgbClr val="0070C0"/>
                </a:solidFill>
                <a:effectLst/>
                <a:latin typeface="Rockwell Condensed" panose="02060603050405020104" pitchFamily="18" charset="0"/>
              </a:rPr>
              <a:t>Analyze Faces and Forms with </a:t>
            </a:r>
            <a:br>
              <a:rPr lang="en-US" sz="4400" b="1" dirty="0">
                <a:solidFill>
                  <a:srgbClr val="0070C0"/>
                </a:solidFill>
                <a:effectLst/>
                <a:latin typeface="Rockwell Condensed" panose="02060603050405020104" pitchFamily="18" charset="0"/>
              </a:rPr>
            </a:br>
            <a:r>
              <a:rPr lang="en-US" sz="4400" b="1" dirty="0">
                <a:solidFill>
                  <a:srgbClr val="0070C0"/>
                </a:solidFill>
                <a:effectLst/>
                <a:latin typeface="Rockwell Condensed" panose="02060603050405020104" pitchFamily="18" charset="0"/>
              </a:rPr>
              <a:t>Azure AI Computer Vision</a:t>
            </a:r>
            <a:endParaRPr lang="en-US" sz="4400" dirty="0">
              <a:solidFill>
                <a:srgbClr val="0070C0"/>
              </a:solidFill>
              <a:latin typeface="Rockwell Condensed" panose="02060603050405020104" pitchFamily="18" charset="0"/>
            </a:endParaRPr>
          </a:p>
        </p:txBody>
      </p:sp>
      <p:pic>
        <p:nvPicPr>
          <p:cNvPr id="1028" name="Picture 4" descr="Azure Icon - Download in Flat Style">
            <a:extLst>
              <a:ext uri="{FF2B5EF4-FFF2-40B4-BE49-F238E27FC236}">
                <a16:creationId xmlns:a16="http://schemas.microsoft.com/office/drawing/2014/main" id="{12A8245C-8E0B-4B64-AB6C-B625033A6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243" y="3971921"/>
            <a:ext cx="2343158" cy="23431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0D68206-7D81-45E7-BF91-4686EDFBE037}"/>
              </a:ext>
            </a:extLst>
          </p:cNvPr>
          <p:cNvPicPr>
            <a:picLocks noChangeAspect="1"/>
          </p:cNvPicPr>
          <p:nvPr/>
        </p:nvPicPr>
        <p:blipFill>
          <a:blip r:embed="rId4"/>
          <a:stretch>
            <a:fillRect/>
          </a:stretch>
        </p:blipFill>
        <p:spPr>
          <a:xfrm>
            <a:off x="10212321" y="6447217"/>
            <a:ext cx="1739273" cy="320481"/>
          </a:xfrm>
          <a:prstGeom prst="rect">
            <a:avLst/>
          </a:prstGeom>
        </p:spPr>
      </p:pic>
      <p:sp>
        <p:nvSpPr>
          <p:cNvPr id="10" name="TextBox 9">
            <a:extLst>
              <a:ext uri="{FF2B5EF4-FFF2-40B4-BE49-F238E27FC236}">
                <a16:creationId xmlns:a16="http://schemas.microsoft.com/office/drawing/2014/main" id="{24BA15ED-CC18-472E-894B-90A667F868E3}"/>
              </a:ext>
            </a:extLst>
          </p:cNvPr>
          <p:cNvSpPr txBox="1"/>
          <p:nvPr/>
        </p:nvSpPr>
        <p:spPr>
          <a:xfrm>
            <a:off x="5856018" y="1022803"/>
            <a:ext cx="5227608" cy="461665"/>
          </a:xfrm>
          <a:prstGeom prst="rect">
            <a:avLst/>
          </a:prstGeom>
          <a:noFill/>
          <a:ln>
            <a:noFill/>
          </a:ln>
          <a:effectLst>
            <a:glow rad="63500">
              <a:schemeClr val="accent5">
                <a:satMod val="175000"/>
                <a:alpha val="40000"/>
              </a:schemeClr>
            </a:glow>
          </a:effectLst>
        </p:spPr>
        <p:txBody>
          <a:bodyPr wrap="square" rtlCol="0">
            <a:spAutoFit/>
          </a:bodyPr>
          <a:lstStyle/>
          <a:p>
            <a:pPr algn="l"/>
            <a:r>
              <a:rPr lang="en-US" sz="2400" b="1" i="0" dirty="0">
                <a:solidFill>
                  <a:srgbClr val="0070C0"/>
                </a:solidFill>
                <a:effectLst/>
                <a:latin typeface="Segoe UI" panose="020B0502040204020203" pitchFamily="34" charset="0"/>
              </a:rPr>
              <a:t>CIS-5850 (Fall 2021): Group Project</a:t>
            </a:r>
            <a:endParaRPr lang="en-US" sz="2400" b="1" i="1" dirty="0">
              <a:solidFill>
                <a:srgbClr val="0070C0"/>
              </a:solidFill>
              <a:effectLst/>
              <a:latin typeface="Segoe UI" panose="020B0502040204020203" pitchFamily="34" charset="0"/>
            </a:endParaRPr>
          </a:p>
        </p:txBody>
      </p:sp>
    </p:spTree>
    <p:extLst>
      <p:ext uri="{BB962C8B-B14F-4D97-AF65-F5344CB8AC3E}">
        <p14:creationId xmlns:p14="http://schemas.microsoft.com/office/powerpoint/2010/main" val="2556653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B7A43E-94F8-4085-8848-FFC05BEE9F45}"/>
              </a:ext>
            </a:extLst>
          </p:cNvPr>
          <p:cNvPicPr>
            <a:picLocks noChangeAspect="1"/>
          </p:cNvPicPr>
          <p:nvPr/>
        </p:nvPicPr>
        <p:blipFill>
          <a:blip r:embed="rId2"/>
          <a:stretch>
            <a:fillRect/>
          </a:stretch>
        </p:blipFill>
        <p:spPr>
          <a:xfrm>
            <a:off x="2306537" y="989468"/>
            <a:ext cx="7386709" cy="5375010"/>
          </a:xfrm>
          <a:prstGeom prst="rect">
            <a:avLst/>
          </a:prstGeom>
          <a:ln>
            <a:noFill/>
          </a:ln>
          <a:effectLst>
            <a:outerShdw blurRad="292100" dist="139700" dir="2700000" algn="tl" rotWithShape="0">
              <a:srgbClr val="333333">
                <a:alpha val="65000"/>
              </a:srgbClr>
            </a:outerShdw>
          </a:effectLst>
        </p:spPr>
      </p:pic>
      <p:sp>
        <p:nvSpPr>
          <p:cNvPr id="4" name="Title 1">
            <a:extLst>
              <a:ext uri="{FF2B5EF4-FFF2-40B4-BE49-F238E27FC236}">
                <a16:creationId xmlns:a16="http://schemas.microsoft.com/office/drawing/2014/main" id="{EFB149CC-D44F-4930-8882-1F81181A2D6F}"/>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Azure Cognitive Service – Create FACE </a:t>
            </a:r>
            <a:r>
              <a:rPr lang="en-US" dirty="0" err="1">
                <a:solidFill>
                  <a:schemeClr val="bg1"/>
                </a:solidFill>
              </a:rPr>
              <a:t>Api</a:t>
            </a:r>
            <a:r>
              <a:rPr lang="en-US" dirty="0">
                <a:solidFill>
                  <a:schemeClr val="bg1"/>
                </a:solidFill>
              </a:rPr>
              <a:t> (Continued..)</a:t>
            </a:r>
          </a:p>
        </p:txBody>
      </p:sp>
      <p:pic>
        <p:nvPicPr>
          <p:cNvPr id="6" name="Picture 5">
            <a:extLst>
              <a:ext uri="{FF2B5EF4-FFF2-40B4-BE49-F238E27FC236}">
                <a16:creationId xmlns:a16="http://schemas.microsoft.com/office/drawing/2014/main" id="{16C49683-3444-4429-9E67-F38632823C22}"/>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376596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5481B9-C7B5-43F4-A777-9F4150A5DA58}"/>
              </a:ext>
            </a:extLst>
          </p:cNvPr>
          <p:cNvPicPr>
            <a:picLocks noChangeAspect="1"/>
          </p:cNvPicPr>
          <p:nvPr/>
        </p:nvPicPr>
        <p:blipFill>
          <a:blip r:embed="rId2"/>
          <a:stretch>
            <a:fillRect/>
          </a:stretch>
        </p:blipFill>
        <p:spPr>
          <a:xfrm>
            <a:off x="2306307" y="937114"/>
            <a:ext cx="7579386" cy="5534775"/>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F28069DE-0783-4A65-85F9-A9485D4763CE}"/>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Azure Cognitive Service – Create FACE </a:t>
            </a:r>
            <a:r>
              <a:rPr lang="en-US" dirty="0" err="1">
                <a:solidFill>
                  <a:schemeClr val="bg1"/>
                </a:solidFill>
              </a:rPr>
              <a:t>Api</a:t>
            </a:r>
            <a:r>
              <a:rPr lang="en-US" dirty="0">
                <a:solidFill>
                  <a:schemeClr val="bg1"/>
                </a:solidFill>
              </a:rPr>
              <a:t> (Continued..)</a:t>
            </a:r>
          </a:p>
        </p:txBody>
      </p:sp>
      <p:pic>
        <p:nvPicPr>
          <p:cNvPr id="6" name="Picture 5">
            <a:extLst>
              <a:ext uri="{FF2B5EF4-FFF2-40B4-BE49-F238E27FC236}">
                <a16:creationId xmlns:a16="http://schemas.microsoft.com/office/drawing/2014/main" id="{86D3AFA9-C917-440C-B3FF-37EDAA803B85}"/>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3681814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15C3F8-5147-4943-BFA9-3F350433C594}"/>
              </a:ext>
            </a:extLst>
          </p:cNvPr>
          <p:cNvPicPr>
            <a:picLocks noChangeAspect="1"/>
          </p:cNvPicPr>
          <p:nvPr/>
        </p:nvPicPr>
        <p:blipFill>
          <a:blip r:embed="rId2"/>
          <a:stretch>
            <a:fillRect/>
          </a:stretch>
        </p:blipFill>
        <p:spPr>
          <a:xfrm>
            <a:off x="2315665" y="922354"/>
            <a:ext cx="7560669" cy="5543201"/>
          </a:xfrm>
          <a:prstGeom prst="rect">
            <a:avLst/>
          </a:prstGeom>
          <a:ln>
            <a:noFill/>
          </a:ln>
          <a:effectLst>
            <a:outerShdw blurRad="292100" dist="139700" dir="2700000" algn="tl" rotWithShape="0">
              <a:srgbClr val="333333">
                <a:alpha val="65000"/>
              </a:srgbClr>
            </a:outerShdw>
          </a:effectLst>
        </p:spPr>
      </p:pic>
      <p:sp>
        <p:nvSpPr>
          <p:cNvPr id="4" name="Title 1">
            <a:extLst>
              <a:ext uri="{FF2B5EF4-FFF2-40B4-BE49-F238E27FC236}">
                <a16:creationId xmlns:a16="http://schemas.microsoft.com/office/drawing/2014/main" id="{3B9E9D02-A1AF-46A9-B07F-5FA4827CBDE7}"/>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Azure Cognitive Service – Create FACE </a:t>
            </a:r>
            <a:r>
              <a:rPr lang="en-US" dirty="0" err="1">
                <a:solidFill>
                  <a:schemeClr val="bg1"/>
                </a:solidFill>
              </a:rPr>
              <a:t>Api</a:t>
            </a:r>
            <a:r>
              <a:rPr lang="en-US" dirty="0">
                <a:solidFill>
                  <a:schemeClr val="bg1"/>
                </a:solidFill>
              </a:rPr>
              <a:t> (Continued..)</a:t>
            </a:r>
          </a:p>
        </p:txBody>
      </p:sp>
      <p:pic>
        <p:nvPicPr>
          <p:cNvPr id="6" name="Picture 5">
            <a:extLst>
              <a:ext uri="{FF2B5EF4-FFF2-40B4-BE49-F238E27FC236}">
                <a16:creationId xmlns:a16="http://schemas.microsoft.com/office/drawing/2014/main" id="{03FCDCA1-9B24-431E-89E6-F81CAD9CFA7B}"/>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738218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E88585-8C86-4760-8612-AEF670136CE2}"/>
              </a:ext>
            </a:extLst>
          </p:cNvPr>
          <p:cNvPicPr>
            <a:picLocks noChangeAspect="1"/>
          </p:cNvPicPr>
          <p:nvPr/>
        </p:nvPicPr>
        <p:blipFill>
          <a:blip r:embed="rId2"/>
          <a:stretch>
            <a:fillRect/>
          </a:stretch>
        </p:blipFill>
        <p:spPr>
          <a:xfrm>
            <a:off x="2242049" y="923055"/>
            <a:ext cx="7707901" cy="5610557"/>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7AAFB236-2D40-471F-A9AA-E81569DAC023}"/>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Azure Cognitive Service – Create FACE </a:t>
            </a:r>
            <a:r>
              <a:rPr lang="en-US" dirty="0" err="1">
                <a:solidFill>
                  <a:schemeClr val="bg1"/>
                </a:solidFill>
              </a:rPr>
              <a:t>Api</a:t>
            </a:r>
            <a:r>
              <a:rPr lang="en-US" dirty="0">
                <a:solidFill>
                  <a:schemeClr val="bg1"/>
                </a:solidFill>
              </a:rPr>
              <a:t> (Continued..)</a:t>
            </a:r>
          </a:p>
        </p:txBody>
      </p:sp>
      <p:pic>
        <p:nvPicPr>
          <p:cNvPr id="6" name="Picture 5">
            <a:extLst>
              <a:ext uri="{FF2B5EF4-FFF2-40B4-BE49-F238E27FC236}">
                <a16:creationId xmlns:a16="http://schemas.microsoft.com/office/drawing/2014/main" id="{4717A028-B4BC-4BA0-B41D-7C5134BC33BF}"/>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3459981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DE1551-A7D8-4704-A75D-AB955CDC7F6A}"/>
              </a:ext>
            </a:extLst>
          </p:cNvPr>
          <p:cNvPicPr>
            <a:picLocks noChangeAspect="1"/>
          </p:cNvPicPr>
          <p:nvPr/>
        </p:nvPicPr>
        <p:blipFill>
          <a:blip r:embed="rId2"/>
          <a:stretch>
            <a:fillRect/>
          </a:stretch>
        </p:blipFill>
        <p:spPr>
          <a:xfrm>
            <a:off x="536532" y="900955"/>
            <a:ext cx="11118935" cy="4755926"/>
          </a:xfrm>
          <a:prstGeom prst="rect">
            <a:avLst/>
          </a:prstGeom>
          <a:ln>
            <a:noFill/>
          </a:ln>
          <a:effectLst>
            <a:outerShdw blurRad="292100" dist="139700" dir="2700000" algn="tl" rotWithShape="0">
              <a:srgbClr val="333333">
                <a:alpha val="65000"/>
              </a:srgbClr>
            </a:outerShdw>
          </a:effectLst>
        </p:spPr>
      </p:pic>
      <p:sp>
        <p:nvSpPr>
          <p:cNvPr id="4" name="Title 1">
            <a:extLst>
              <a:ext uri="{FF2B5EF4-FFF2-40B4-BE49-F238E27FC236}">
                <a16:creationId xmlns:a16="http://schemas.microsoft.com/office/drawing/2014/main" id="{C76145D4-4D8B-4C2F-A33D-33C286981093}"/>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Azure Cognitive Service – Create FACE </a:t>
            </a:r>
            <a:r>
              <a:rPr lang="en-US" dirty="0" err="1">
                <a:solidFill>
                  <a:schemeClr val="bg1"/>
                </a:solidFill>
              </a:rPr>
              <a:t>Api</a:t>
            </a:r>
            <a:r>
              <a:rPr lang="en-US" dirty="0">
                <a:solidFill>
                  <a:schemeClr val="bg1"/>
                </a:solidFill>
              </a:rPr>
              <a:t> (Continued..)</a:t>
            </a:r>
          </a:p>
        </p:txBody>
      </p:sp>
      <p:pic>
        <p:nvPicPr>
          <p:cNvPr id="6" name="Picture 5">
            <a:extLst>
              <a:ext uri="{FF2B5EF4-FFF2-40B4-BE49-F238E27FC236}">
                <a16:creationId xmlns:a16="http://schemas.microsoft.com/office/drawing/2014/main" id="{56B345D7-D501-4931-8DED-E24ACB299418}"/>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141376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206176-F869-417C-937C-CDE63DB74035}"/>
              </a:ext>
            </a:extLst>
          </p:cNvPr>
          <p:cNvPicPr>
            <a:picLocks noChangeAspect="1"/>
          </p:cNvPicPr>
          <p:nvPr/>
        </p:nvPicPr>
        <p:blipFill>
          <a:blip r:embed="rId2"/>
          <a:stretch>
            <a:fillRect/>
          </a:stretch>
        </p:blipFill>
        <p:spPr>
          <a:xfrm>
            <a:off x="584226" y="878474"/>
            <a:ext cx="11023547" cy="5456493"/>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062259FA-749F-4F35-BCD1-14DFF57DA103}"/>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Azure Cognitive Service – Create FACE </a:t>
            </a:r>
            <a:r>
              <a:rPr lang="en-US" dirty="0" err="1">
                <a:solidFill>
                  <a:schemeClr val="bg1"/>
                </a:solidFill>
              </a:rPr>
              <a:t>Api</a:t>
            </a:r>
            <a:r>
              <a:rPr lang="en-US" dirty="0">
                <a:solidFill>
                  <a:schemeClr val="bg1"/>
                </a:solidFill>
              </a:rPr>
              <a:t> (Continued..)</a:t>
            </a:r>
          </a:p>
        </p:txBody>
      </p:sp>
      <p:pic>
        <p:nvPicPr>
          <p:cNvPr id="6" name="Picture 5">
            <a:extLst>
              <a:ext uri="{FF2B5EF4-FFF2-40B4-BE49-F238E27FC236}">
                <a16:creationId xmlns:a16="http://schemas.microsoft.com/office/drawing/2014/main" id="{FD2024BF-D12B-474D-90DE-1176961427F6}"/>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431907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6D552-48C3-4281-AC40-9A617F4CD2E4}"/>
              </a:ext>
            </a:extLst>
          </p:cNvPr>
          <p:cNvPicPr>
            <a:picLocks noChangeAspect="1"/>
          </p:cNvPicPr>
          <p:nvPr/>
        </p:nvPicPr>
        <p:blipFill>
          <a:blip r:embed="rId2"/>
          <a:stretch>
            <a:fillRect/>
          </a:stretch>
        </p:blipFill>
        <p:spPr>
          <a:xfrm>
            <a:off x="443979" y="1063957"/>
            <a:ext cx="11304042" cy="4879778"/>
          </a:xfrm>
          <a:prstGeom prst="rect">
            <a:avLst/>
          </a:prstGeom>
          <a:ln>
            <a:noFill/>
          </a:ln>
          <a:effectLst>
            <a:outerShdw blurRad="292100" dist="139700" dir="2700000" algn="tl" rotWithShape="0">
              <a:srgbClr val="333333">
                <a:alpha val="65000"/>
              </a:srgbClr>
            </a:outerShdw>
          </a:effectLst>
        </p:spPr>
      </p:pic>
      <p:sp>
        <p:nvSpPr>
          <p:cNvPr id="4" name="Title 1">
            <a:extLst>
              <a:ext uri="{FF2B5EF4-FFF2-40B4-BE49-F238E27FC236}">
                <a16:creationId xmlns:a16="http://schemas.microsoft.com/office/drawing/2014/main" id="{170FA662-D44D-4AB4-82F7-CFA73BAA83C4}"/>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Retrieve FACE </a:t>
            </a:r>
            <a:r>
              <a:rPr lang="en-US" dirty="0" err="1">
                <a:solidFill>
                  <a:schemeClr val="bg1"/>
                </a:solidFill>
              </a:rPr>
              <a:t>Api</a:t>
            </a:r>
            <a:r>
              <a:rPr lang="en-US" dirty="0">
                <a:solidFill>
                  <a:schemeClr val="bg1"/>
                </a:solidFill>
              </a:rPr>
              <a:t> Endpoint and Key</a:t>
            </a:r>
          </a:p>
        </p:txBody>
      </p:sp>
      <p:pic>
        <p:nvPicPr>
          <p:cNvPr id="6" name="Picture 5">
            <a:extLst>
              <a:ext uri="{FF2B5EF4-FFF2-40B4-BE49-F238E27FC236}">
                <a16:creationId xmlns:a16="http://schemas.microsoft.com/office/drawing/2014/main" id="{5ED83CDF-EAE8-4FFE-8AF7-D97540B45F85}"/>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84142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82B892-579D-49A1-A6D3-8B06548E44D3}"/>
              </a:ext>
            </a:extLst>
          </p:cNvPr>
          <p:cNvSpPr>
            <a:spLocks noGrp="1"/>
          </p:cNvSpPr>
          <p:nvPr>
            <p:ph type="title"/>
          </p:nvPr>
        </p:nvSpPr>
        <p:spPr>
          <a:xfrm>
            <a:off x="0" y="134576"/>
            <a:ext cx="12192000" cy="629747"/>
          </a:xfrm>
          <a:solidFill>
            <a:schemeClr val="accent1"/>
          </a:solidFill>
        </p:spPr>
        <p:txBody>
          <a:bodyPr>
            <a:normAutofit fontScale="90000"/>
          </a:bodyPr>
          <a:lstStyle/>
          <a:p>
            <a:r>
              <a:rPr lang="en-US" dirty="0">
                <a:solidFill>
                  <a:schemeClr val="bg1"/>
                </a:solidFill>
              </a:rPr>
              <a:t>Launch Azure PowerShell and download GitHub Code</a:t>
            </a:r>
          </a:p>
        </p:txBody>
      </p:sp>
      <p:pic>
        <p:nvPicPr>
          <p:cNvPr id="7" name="Picture 6">
            <a:extLst>
              <a:ext uri="{FF2B5EF4-FFF2-40B4-BE49-F238E27FC236}">
                <a16:creationId xmlns:a16="http://schemas.microsoft.com/office/drawing/2014/main" id="{F16F123E-20B6-4BE4-8ECD-FB64D9F77F48}"/>
              </a:ext>
            </a:extLst>
          </p:cNvPr>
          <p:cNvPicPr>
            <a:picLocks noChangeAspect="1"/>
          </p:cNvPicPr>
          <p:nvPr/>
        </p:nvPicPr>
        <p:blipFill>
          <a:blip r:embed="rId2"/>
          <a:stretch>
            <a:fillRect/>
          </a:stretch>
        </p:blipFill>
        <p:spPr>
          <a:xfrm>
            <a:off x="1726689" y="879895"/>
            <a:ext cx="8738621" cy="548991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DF9A523-3FDD-458D-BC9E-DBFA7F7E01DA}"/>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3052528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0D9D33-425D-434F-8EEB-340DEAAA4B18}"/>
              </a:ext>
            </a:extLst>
          </p:cNvPr>
          <p:cNvPicPr>
            <a:picLocks noChangeAspect="1"/>
          </p:cNvPicPr>
          <p:nvPr/>
        </p:nvPicPr>
        <p:blipFill>
          <a:blip r:embed="rId2"/>
          <a:stretch>
            <a:fillRect/>
          </a:stretch>
        </p:blipFill>
        <p:spPr>
          <a:xfrm>
            <a:off x="496719" y="970635"/>
            <a:ext cx="11198562" cy="4916730"/>
          </a:xfrm>
          <a:prstGeom prst="rect">
            <a:avLst/>
          </a:prstGeom>
          <a:ln>
            <a:noFill/>
          </a:ln>
          <a:effectLst>
            <a:outerShdw blurRad="292100" dist="139700" dir="2700000" algn="tl" rotWithShape="0">
              <a:srgbClr val="333333">
                <a:alpha val="65000"/>
              </a:srgbClr>
            </a:outerShdw>
          </a:effectLst>
        </p:spPr>
      </p:pic>
      <p:sp>
        <p:nvSpPr>
          <p:cNvPr id="4" name="Title 1">
            <a:extLst>
              <a:ext uri="{FF2B5EF4-FFF2-40B4-BE49-F238E27FC236}">
                <a16:creationId xmlns:a16="http://schemas.microsoft.com/office/drawing/2014/main" id="{1246FEB2-64DE-4388-AC2C-1A7669F7FECF}"/>
              </a:ext>
            </a:extLst>
          </p:cNvPr>
          <p:cNvSpPr>
            <a:spLocks noGrp="1"/>
          </p:cNvSpPr>
          <p:nvPr>
            <p:ph type="title"/>
          </p:nvPr>
        </p:nvSpPr>
        <p:spPr>
          <a:xfrm>
            <a:off x="0" y="121921"/>
            <a:ext cx="12192000" cy="629747"/>
          </a:xfrm>
          <a:solidFill>
            <a:schemeClr val="accent1"/>
          </a:solidFill>
        </p:spPr>
        <p:txBody>
          <a:bodyPr>
            <a:normAutofit fontScale="90000"/>
          </a:bodyPr>
          <a:lstStyle/>
          <a:p>
            <a:r>
              <a:rPr lang="en-US" dirty="0">
                <a:solidFill>
                  <a:schemeClr val="bg1"/>
                </a:solidFill>
              </a:rPr>
              <a:t>Configure the Application using PowerShell Editor</a:t>
            </a:r>
          </a:p>
        </p:txBody>
      </p:sp>
      <p:pic>
        <p:nvPicPr>
          <p:cNvPr id="5" name="Picture 4">
            <a:extLst>
              <a:ext uri="{FF2B5EF4-FFF2-40B4-BE49-F238E27FC236}">
                <a16:creationId xmlns:a16="http://schemas.microsoft.com/office/drawing/2014/main" id="{68857560-4EED-441E-BD13-3CFA3833527B}"/>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732156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 image of a parent using a cellphone camera to take a picture of a child in in a store">
            <a:extLst>
              <a:ext uri="{FF2B5EF4-FFF2-40B4-BE49-F238E27FC236}">
                <a16:creationId xmlns:a16="http://schemas.microsoft.com/office/drawing/2014/main" id="{E3AA65F8-3F2B-4ED8-8455-69A3E1A7E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12" y="2424489"/>
            <a:ext cx="3564382" cy="2373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image of person with a shopping basket">
            <a:extLst>
              <a:ext uri="{FF2B5EF4-FFF2-40B4-BE49-F238E27FC236}">
                <a16:creationId xmlns:a16="http://schemas.microsoft.com/office/drawing/2014/main" id="{17336627-1E4B-43D7-960D-6B10D6197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988" y="2424489"/>
            <a:ext cx="3564382" cy="237393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 image of person with a shopping cart">
            <a:extLst>
              <a:ext uri="{FF2B5EF4-FFF2-40B4-BE49-F238E27FC236}">
                <a16:creationId xmlns:a16="http://schemas.microsoft.com/office/drawing/2014/main" id="{FFB33938-D4AB-4DEC-BD5F-BBF7C5A27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9964" y="2424488"/>
            <a:ext cx="3564383" cy="23739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0148269-5633-4E75-9EA8-AA1F58CE248D}"/>
              </a:ext>
            </a:extLst>
          </p:cNvPr>
          <p:cNvSpPr txBox="1"/>
          <p:nvPr/>
        </p:nvSpPr>
        <p:spPr>
          <a:xfrm>
            <a:off x="418012" y="2073535"/>
            <a:ext cx="1937730" cy="307777"/>
          </a:xfrm>
          <a:prstGeom prst="rect">
            <a:avLst/>
          </a:prstGeom>
          <a:noFill/>
          <a:ln>
            <a:noFill/>
          </a:ln>
          <a:effectLst>
            <a:glow rad="63500">
              <a:schemeClr val="accent5">
                <a:satMod val="175000"/>
                <a:alpha val="40000"/>
              </a:schemeClr>
            </a:glow>
          </a:effectLst>
        </p:spPr>
        <p:txBody>
          <a:bodyPr wrap="square" rtlCol="0">
            <a:spAutoFit/>
          </a:bodyPr>
          <a:lstStyle/>
          <a:p>
            <a:pPr algn="l"/>
            <a:r>
              <a:rPr lang="en-US" sz="1400" b="1" i="0" dirty="0">
                <a:solidFill>
                  <a:srgbClr val="0070C0"/>
                </a:solidFill>
                <a:effectLst/>
                <a:latin typeface="Segoe UI" panose="020B0502040204020203" pitchFamily="34" charset="0"/>
              </a:rPr>
              <a:t>Store-Camera-1.jpg</a:t>
            </a:r>
            <a:endParaRPr lang="en-US" sz="1400" b="1" i="1" dirty="0">
              <a:solidFill>
                <a:srgbClr val="0070C0"/>
              </a:solidFill>
              <a:effectLst/>
              <a:latin typeface="Segoe UI" panose="020B0502040204020203" pitchFamily="34" charset="0"/>
            </a:endParaRPr>
          </a:p>
        </p:txBody>
      </p:sp>
      <p:sp>
        <p:nvSpPr>
          <p:cNvPr id="9" name="TextBox 8">
            <a:extLst>
              <a:ext uri="{FF2B5EF4-FFF2-40B4-BE49-F238E27FC236}">
                <a16:creationId xmlns:a16="http://schemas.microsoft.com/office/drawing/2014/main" id="{872D369B-0862-4E39-A407-1FAA89C95D32}"/>
              </a:ext>
            </a:extLst>
          </p:cNvPr>
          <p:cNvSpPr txBox="1"/>
          <p:nvPr/>
        </p:nvSpPr>
        <p:spPr>
          <a:xfrm>
            <a:off x="4128361" y="2069628"/>
            <a:ext cx="2094208" cy="307777"/>
          </a:xfrm>
          <a:prstGeom prst="rect">
            <a:avLst/>
          </a:prstGeom>
          <a:noFill/>
          <a:ln>
            <a:noFill/>
          </a:ln>
          <a:effectLst>
            <a:glow rad="63500">
              <a:schemeClr val="accent5">
                <a:satMod val="175000"/>
                <a:alpha val="40000"/>
              </a:schemeClr>
            </a:glow>
          </a:effectLst>
        </p:spPr>
        <p:txBody>
          <a:bodyPr wrap="square" rtlCol="0">
            <a:spAutoFit/>
          </a:bodyPr>
          <a:lstStyle/>
          <a:p>
            <a:pPr algn="l"/>
            <a:r>
              <a:rPr lang="en-US" sz="1400" b="1" i="0" dirty="0">
                <a:solidFill>
                  <a:srgbClr val="0070C0"/>
                </a:solidFill>
                <a:effectLst/>
                <a:latin typeface="Segoe UI" panose="020B0502040204020203" pitchFamily="34" charset="0"/>
              </a:rPr>
              <a:t>Store-Camera-2.jpg</a:t>
            </a:r>
            <a:endParaRPr lang="en-US" sz="1400" b="1" i="1" dirty="0">
              <a:solidFill>
                <a:srgbClr val="0070C0"/>
              </a:solidFill>
              <a:effectLst/>
              <a:latin typeface="Segoe UI" panose="020B0502040204020203" pitchFamily="34" charset="0"/>
            </a:endParaRPr>
          </a:p>
        </p:txBody>
      </p:sp>
      <p:sp>
        <p:nvSpPr>
          <p:cNvPr id="10" name="TextBox 9">
            <a:extLst>
              <a:ext uri="{FF2B5EF4-FFF2-40B4-BE49-F238E27FC236}">
                <a16:creationId xmlns:a16="http://schemas.microsoft.com/office/drawing/2014/main" id="{382B5F22-AD26-40E0-B84A-7BF26AD4D6A5}"/>
              </a:ext>
            </a:extLst>
          </p:cNvPr>
          <p:cNvSpPr txBox="1"/>
          <p:nvPr/>
        </p:nvSpPr>
        <p:spPr>
          <a:xfrm>
            <a:off x="7882215" y="2069628"/>
            <a:ext cx="2005704" cy="307777"/>
          </a:xfrm>
          <a:prstGeom prst="rect">
            <a:avLst/>
          </a:prstGeom>
          <a:noFill/>
          <a:ln>
            <a:noFill/>
          </a:ln>
          <a:effectLst>
            <a:glow rad="63500">
              <a:schemeClr val="accent5">
                <a:satMod val="175000"/>
                <a:alpha val="40000"/>
              </a:schemeClr>
            </a:glow>
          </a:effectLst>
        </p:spPr>
        <p:txBody>
          <a:bodyPr wrap="square" rtlCol="0">
            <a:spAutoFit/>
          </a:bodyPr>
          <a:lstStyle/>
          <a:p>
            <a:pPr algn="l"/>
            <a:r>
              <a:rPr lang="en-US" sz="1400" b="1" i="0" dirty="0">
                <a:solidFill>
                  <a:srgbClr val="0070C0"/>
                </a:solidFill>
                <a:effectLst/>
                <a:latin typeface="Segoe UI" panose="020B0502040204020203" pitchFamily="34" charset="0"/>
              </a:rPr>
              <a:t>Store-Camera-3.jpg</a:t>
            </a:r>
            <a:endParaRPr lang="en-US" sz="1400" b="1" i="1" dirty="0">
              <a:solidFill>
                <a:srgbClr val="0070C0"/>
              </a:solidFill>
              <a:effectLst/>
              <a:latin typeface="Segoe UI" panose="020B0502040204020203" pitchFamily="34" charset="0"/>
            </a:endParaRPr>
          </a:p>
        </p:txBody>
      </p:sp>
      <p:sp>
        <p:nvSpPr>
          <p:cNvPr id="11" name="Title 1">
            <a:extLst>
              <a:ext uri="{FF2B5EF4-FFF2-40B4-BE49-F238E27FC236}">
                <a16:creationId xmlns:a16="http://schemas.microsoft.com/office/drawing/2014/main" id="{04DD0E04-CBFF-4AFC-BE46-FDAEB025B3D8}"/>
              </a:ext>
            </a:extLst>
          </p:cNvPr>
          <p:cNvSpPr>
            <a:spLocks noGrp="1"/>
          </p:cNvSpPr>
          <p:nvPr>
            <p:ph type="title"/>
          </p:nvPr>
        </p:nvSpPr>
        <p:spPr>
          <a:xfrm>
            <a:off x="0" y="121921"/>
            <a:ext cx="12192000" cy="629747"/>
          </a:xfrm>
          <a:solidFill>
            <a:schemeClr val="accent1"/>
          </a:solidFill>
        </p:spPr>
        <p:txBody>
          <a:bodyPr>
            <a:normAutofit fontScale="90000"/>
          </a:bodyPr>
          <a:lstStyle/>
          <a:p>
            <a:r>
              <a:rPr lang="en-US" dirty="0">
                <a:solidFill>
                  <a:schemeClr val="bg1"/>
                </a:solidFill>
              </a:rPr>
              <a:t>Azure AI Vision Face Analysis – Input Images</a:t>
            </a:r>
          </a:p>
        </p:txBody>
      </p:sp>
      <p:pic>
        <p:nvPicPr>
          <p:cNvPr id="12" name="Picture 11">
            <a:extLst>
              <a:ext uri="{FF2B5EF4-FFF2-40B4-BE49-F238E27FC236}">
                <a16:creationId xmlns:a16="http://schemas.microsoft.com/office/drawing/2014/main" id="{FAA959DE-31B1-4745-8579-D1BCFF9193CD}"/>
              </a:ext>
            </a:extLst>
          </p:cNvPr>
          <p:cNvPicPr>
            <a:picLocks noChangeAspect="1"/>
          </p:cNvPicPr>
          <p:nvPr/>
        </p:nvPicPr>
        <p:blipFill>
          <a:blip r:embed="rId5"/>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3825456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6106-D8A2-4C9C-B833-B81A94CAD9B6}"/>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CIS5850 - Project Team</a:t>
            </a:r>
          </a:p>
        </p:txBody>
      </p:sp>
      <p:cxnSp>
        <p:nvCxnSpPr>
          <p:cNvPr id="17" name="Straight Connector 16">
            <a:extLst>
              <a:ext uri="{FF2B5EF4-FFF2-40B4-BE49-F238E27FC236}">
                <a16:creationId xmlns:a16="http://schemas.microsoft.com/office/drawing/2014/main" id="{627B6768-6681-4D9A-9755-E49320E76943}"/>
              </a:ext>
            </a:extLst>
          </p:cNvPr>
          <p:cNvCxnSpPr>
            <a:cxnSpLocks/>
          </p:cNvCxnSpPr>
          <p:nvPr/>
        </p:nvCxnSpPr>
        <p:spPr>
          <a:xfrm>
            <a:off x="2586134" y="746278"/>
            <a:ext cx="0" cy="4238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0D2D6B7-8CA2-4692-88AE-2DF8889B05EC}"/>
              </a:ext>
            </a:extLst>
          </p:cNvPr>
          <p:cNvCxnSpPr/>
          <p:nvPr/>
        </p:nvCxnSpPr>
        <p:spPr>
          <a:xfrm flipH="1">
            <a:off x="1323974" y="1177957"/>
            <a:ext cx="94183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DE2D485-59C4-43A7-B85F-CCE5A7C98001}"/>
              </a:ext>
            </a:extLst>
          </p:cNvPr>
          <p:cNvCxnSpPr/>
          <p:nvPr/>
        </p:nvCxnSpPr>
        <p:spPr>
          <a:xfrm>
            <a:off x="1323581" y="1169248"/>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A8ACE12-2A07-4B40-AA28-A762F476E8D4}"/>
              </a:ext>
            </a:extLst>
          </p:cNvPr>
          <p:cNvCxnSpPr/>
          <p:nvPr/>
        </p:nvCxnSpPr>
        <p:spPr>
          <a:xfrm>
            <a:off x="6048877" y="1165519"/>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A53575-737D-4E3D-B2C7-B153E30A8475}"/>
              </a:ext>
            </a:extLst>
          </p:cNvPr>
          <p:cNvCxnSpPr/>
          <p:nvPr/>
        </p:nvCxnSpPr>
        <p:spPr>
          <a:xfrm>
            <a:off x="10744199" y="1177957"/>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D4BC79-4E13-4B18-8056-038B7A4A154D}"/>
              </a:ext>
            </a:extLst>
          </p:cNvPr>
          <p:cNvCxnSpPr/>
          <p:nvPr/>
        </p:nvCxnSpPr>
        <p:spPr>
          <a:xfrm>
            <a:off x="8302842" y="1177957"/>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5070C0-E627-4ABF-B92A-2547FFA62D1E}"/>
              </a:ext>
            </a:extLst>
          </p:cNvPr>
          <p:cNvCxnSpPr/>
          <p:nvPr/>
        </p:nvCxnSpPr>
        <p:spPr>
          <a:xfrm>
            <a:off x="3737778" y="1181412"/>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D3FD50D-025B-42C4-B00F-B1BB14F61E2F}"/>
              </a:ext>
            </a:extLst>
          </p:cNvPr>
          <p:cNvPicPr>
            <a:picLocks noChangeAspect="1"/>
          </p:cNvPicPr>
          <p:nvPr/>
        </p:nvPicPr>
        <p:blipFill>
          <a:blip r:embed="rId2"/>
          <a:stretch>
            <a:fillRect/>
          </a:stretch>
        </p:blipFill>
        <p:spPr>
          <a:xfrm>
            <a:off x="329426" y="1555716"/>
            <a:ext cx="1990100" cy="2649242"/>
          </a:xfrm>
          <a:prstGeom prst="rect">
            <a:avLst/>
          </a:prstGeom>
        </p:spPr>
      </p:pic>
      <p:sp>
        <p:nvSpPr>
          <p:cNvPr id="25" name="TextBox 24">
            <a:extLst>
              <a:ext uri="{FF2B5EF4-FFF2-40B4-BE49-F238E27FC236}">
                <a16:creationId xmlns:a16="http://schemas.microsoft.com/office/drawing/2014/main" id="{F80DC2EE-7F4A-4EB3-AB63-33569F60E0E5}"/>
              </a:ext>
            </a:extLst>
          </p:cNvPr>
          <p:cNvSpPr txBox="1"/>
          <p:nvPr/>
        </p:nvSpPr>
        <p:spPr>
          <a:xfrm>
            <a:off x="503695" y="4213061"/>
            <a:ext cx="1531931" cy="646331"/>
          </a:xfrm>
          <a:prstGeom prst="rect">
            <a:avLst/>
          </a:prstGeom>
          <a:noFill/>
        </p:spPr>
        <p:txBody>
          <a:bodyPr wrap="square" rtlCol="0">
            <a:spAutoFit/>
          </a:bodyPr>
          <a:lstStyle/>
          <a:p>
            <a:pPr algn="ctr"/>
            <a:r>
              <a:rPr lang="en-US" b="1" dirty="0">
                <a:solidFill>
                  <a:schemeClr val="bg2">
                    <a:lumMod val="50000"/>
                  </a:schemeClr>
                </a:solidFill>
                <a:latin typeface="Bahnschrift" panose="020B0502040204020203" pitchFamily="34" charset="0"/>
              </a:rPr>
              <a:t>Vijay </a:t>
            </a:r>
          </a:p>
          <a:p>
            <a:pPr algn="ctr"/>
            <a:r>
              <a:rPr lang="en-US" b="1" dirty="0">
                <a:solidFill>
                  <a:schemeClr val="bg2">
                    <a:lumMod val="50000"/>
                  </a:schemeClr>
                </a:solidFill>
                <a:latin typeface="Bahnschrift" panose="020B0502040204020203" pitchFamily="34" charset="0"/>
              </a:rPr>
              <a:t>Muthupillai</a:t>
            </a:r>
          </a:p>
        </p:txBody>
      </p:sp>
      <p:sp>
        <p:nvSpPr>
          <p:cNvPr id="27" name="TextBox 26">
            <a:extLst>
              <a:ext uri="{FF2B5EF4-FFF2-40B4-BE49-F238E27FC236}">
                <a16:creationId xmlns:a16="http://schemas.microsoft.com/office/drawing/2014/main" id="{8F7E442C-4164-46E6-B210-3A4A742F242F}"/>
              </a:ext>
            </a:extLst>
          </p:cNvPr>
          <p:cNvSpPr txBox="1"/>
          <p:nvPr/>
        </p:nvSpPr>
        <p:spPr>
          <a:xfrm>
            <a:off x="2981897" y="4242796"/>
            <a:ext cx="1504556" cy="646331"/>
          </a:xfrm>
          <a:prstGeom prst="rect">
            <a:avLst/>
          </a:prstGeom>
          <a:noFill/>
        </p:spPr>
        <p:txBody>
          <a:bodyPr wrap="square" rtlCol="0">
            <a:spAutoFit/>
          </a:bodyPr>
          <a:lstStyle/>
          <a:p>
            <a:pPr algn="ctr"/>
            <a:r>
              <a:rPr lang="en-US" b="1" dirty="0" err="1">
                <a:solidFill>
                  <a:schemeClr val="bg2">
                    <a:lumMod val="50000"/>
                  </a:schemeClr>
                </a:solidFill>
                <a:latin typeface="Bahnschrift" panose="020B0502040204020203" pitchFamily="34" charset="0"/>
              </a:rPr>
              <a:t>Santhi</a:t>
            </a:r>
            <a:r>
              <a:rPr lang="en-US" b="1" dirty="0">
                <a:solidFill>
                  <a:schemeClr val="bg2">
                    <a:lumMod val="50000"/>
                  </a:schemeClr>
                </a:solidFill>
                <a:latin typeface="Bahnschrift" panose="020B0502040204020203" pitchFamily="34" charset="0"/>
              </a:rPr>
              <a:t> </a:t>
            </a:r>
          </a:p>
          <a:p>
            <a:pPr algn="ctr"/>
            <a:r>
              <a:rPr lang="en-US" b="1" dirty="0" err="1">
                <a:solidFill>
                  <a:schemeClr val="bg2">
                    <a:lumMod val="50000"/>
                  </a:schemeClr>
                </a:solidFill>
                <a:latin typeface="Bahnschrift" panose="020B0502040204020203" pitchFamily="34" charset="0"/>
              </a:rPr>
              <a:t>Vijai</a:t>
            </a:r>
            <a:endParaRPr lang="en-US" b="1" dirty="0">
              <a:solidFill>
                <a:schemeClr val="bg2">
                  <a:lumMod val="50000"/>
                </a:schemeClr>
              </a:solidFill>
              <a:latin typeface="Bahnschrift" panose="020B0502040204020203" pitchFamily="34" charset="0"/>
            </a:endParaRPr>
          </a:p>
        </p:txBody>
      </p:sp>
      <p:sp>
        <p:nvSpPr>
          <p:cNvPr id="29" name="TextBox 28">
            <a:extLst>
              <a:ext uri="{FF2B5EF4-FFF2-40B4-BE49-F238E27FC236}">
                <a16:creationId xmlns:a16="http://schemas.microsoft.com/office/drawing/2014/main" id="{0380388D-EF9D-4274-9A7F-540F48CFBE46}"/>
              </a:ext>
            </a:extLst>
          </p:cNvPr>
          <p:cNvSpPr txBox="1"/>
          <p:nvPr/>
        </p:nvSpPr>
        <p:spPr>
          <a:xfrm>
            <a:off x="5289407" y="4215808"/>
            <a:ext cx="1504556" cy="646331"/>
          </a:xfrm>
          <a:prstGeom prst="rect">
            <a:avLst/>
          </a:prstGeom>
          <a:noFill/>
        </p:spPr>
        <p:txBody>
          <a:bodyPr wrap="square" rtlCol="0">
            <a:spAutoFit/>
          </a:bodyPr>
          <a:lstStyle/>
          <a:p>
            <a:pPr algn="ctr"/>
            <a:r>
              <a:rPr lang="en-US" b="1" dirty="0">
                <a:solidFill>
                  <a:schemeClr val="bg2">
                    <a:lumMod val="50000"/>
                  </a:schemeClr>
                </a:solidFill>
                <a:latin typeface="Bahnschrift" panose="020B0502040204020203" pitchFamily="34" charset="0"/>
              </a:rPr>
              <a:t>Kato </a:t>
            </a:r>
          </a:p>
          <a:p>
            <a:pPr algn="ctr"/>
            <a:r>
              <a:rPr lang="en-US" b="1" dirty="0">
                <a:solidFill>
                  <a:schemeClr val="bg2">
                    <a:lumMod val="50000"/>
                  </a:schemeClr>
                </a:solidFill>
                <a:latin typeface="Bahnschrift" panose="020B0502040204020203" pitchFamily="34" charset="0"/>
              </a:rPr>
              <a:t>Chant</a:t>
            </a:r>
          </a:p>
        </p:txBody>
      </p:sp>
      <p:sp>
        <p:nvSpPr>
          <p:cNvPr id="31" name="TextBox 30">
            <a:extLst>
              <a:ext uri="{FF2B5EF4-FFF2-40B4-BE49-F238E27FC236}">
                <a16:creationId xmlns:a16="http://schemas.microsoft.com/office/drawing/2014/main" id="{21A42DF0-33EC-4161-BBF6-CD23372D3A0F}"/>
              </a:ext>
            </a:extLst>
          </p:cNvPr>
          <p:cNvSpPr txBox="1"/>
          <p:nvPr/>
        </p:nvSpPr>
        <p:spPr>
          <a:xfrm>
            <a:off x="7403382" y="4216302"/>
            <a:ext cx="18789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err="1">
                <a:solidFill>
                  <a:schemeClr val="accent1">
                    <a:lumMod val="50000"/>
                  </a:schemeClr>
                </a:solidFill>
                <a:latin typeface="Bahnschrift"/>
              </a:rPr>
              <a:t>Siying</a:t>
            </a:r>
            <a:r>
              <a:rPr lang="en-US" b="1" dirty="0">
                <a:solidFill>
                  <a:schemeClr val="accent1">
                    <a:lumMod val="50000"/>
                  </a:schemeClr>
                </a:solidFill>
                <a:latin typeface="Bahnschrift"/>
              </a:rPr>
              <a:t> </a:t>
            </a:r>
          </a:p>
          <a:p>
            <a:pPr algn="ctr"/>
            <a:r>
              <a:rPr lang="en-US" b="1" dirty="0">
                <a:solidFill>
                  <a:schemeClr val="accent1">
                    <a:lumMod val="50000"/>
                  </a:schemeClr>
                </a:solidFill>
                <a:latin typeface="Bahnschrift"/>
              </a:rPr>
              <a:t>Chen</a:t>
            </a:r>
          </a:p>
        </p:txBody>
      </p:sp>
      <p:sp>
        <p:nvSpPr>
          <p:cNvPr id="33" name="TextBox 32">
            <a:extLst>
              <a:ext uri="{FF2B5EF4-FFF2-40B4-BE49-F238E27FC236}">
                <a16:creationId xmlns:a16="http://schemas.microsoft.com/office/drawing/2014/main" id="{13E7B5D5-24FA-41AC-9203-D8274F785A86}"/>
              </a:ext>
            </a:extLst>
          </p:cNvPr>
          <p:cNvSpPr txBox="1"/>
          <p:nvPr/>
        </p:nvSpPr>
        <p:spPr>
          <a:xfrm>
            <a:off x="9804602" y="4209438"/>
            <a:ext cx="18789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lumMod val="50000"/>
                  </a:schemeClr>
                </a:solidFill>
                <a:latin typeface="Bahnschrift"/>
              </a:rPr>
              <a:t>Fred</a:t>
            </a:r>
          </a:p>
          <a:p>
            <a:pPr algn="ctr"/>
            <a:r>
              <a:rPr lang="en-US" b="1" dirty="0">
                <a:solidFill>
                  <a:schemeClr val="accent1">
                    <a:lumMod val="50000"/>
                  </a:schemeClr>
                </a:solidFill>
                <a:latin typeface="Bahnschrift"/>
              </a:rPr>
              <a:t>Far</a:t>
            </a:r>
          </a:p>
        </p:txBody>
      </p:sp>
      <p:pic>
        <p:nvPicPr>
          <p:cNvPr id="34" name="Picture 33">
            <a:extLst>
              <a:ext uri="{FF2B5EF4-FFF2-40B4-BE49-F238E27FC236}">
                <a16:creationId xmlns:a16="http://schemas.microsoft.com/office/drawing/2014/main" id="{1C9C40F2-19CF-4EB6-B236-9E7473B349E9}"/>
              </a:ext>
            </a:extLst>
          </p:cNvPr>
          <p:cNvPicPr>
            <a:picLocks noChangeAspect="1"/>
          </p:cNvPicPr>
          <p:nvPr/>
        </p:nvPicPr>
        <p:blipFill>
          <a:blip r:embed="rId3"/>
          <a:stretch>
            <a:fillRect/>
          </a:stretch>
        </p:blipFill>
        <p:spPr>
          <a:xfrm>
            <a:off x="10212321" y="6447217"/>
            <a:ext cx="1739273" cy="320481"/>
          </a:xfrm>
          <a:prstGeom prst="rect">
            <a:avLst/>
          </a:prstGeom>
        </p:spPr>
      </p:pic>
      <p:pic>
        <p:nvPicPr>
          <p:cNvPr id="4" name="Picture 3">
            <a:extLst>
              <a:ext uri="{FF2B5EF4-FFF2-40B4-BE49-F238E27FC236}">
                <a16:creationId xmlns:a16="http://schemas.microsoft.com/office/drawing/2014/main" id="{9A0C5AD3-CED9-40A5-ACDC-5598211C62FC}"/>
              </a:ext>
            </a:extLst>
          </p:cNvPr>
          <p:cNvPicPr>
            <a:picLocks noChangeAspect="1"/>
          </p:cNvPicPr>
          <p:nvPr/>
        </p:nvPicPr>
        <p:blipFill>
          <a:blip r:embed="rId4"/>
          <a:stretch>
            <a:fillRect/>
          </a:stretch>
        </p:blipFill>
        <p:spPr>
          <a:xfrm>
            <a:off x="2692775" y="1577729"/>
            <a:ext cx="2079206" cy="2663836"/>
          </a:xfrm>
          <a:prstGeom prst="rect">
            <a:avLst/>
          </a:prstGeom>
        </p:spPr>
      </p:pic>
      <p:pic>
        <p:nvPicPr>
          <p:cNvPr id="6" name="Picture 5">
            <a:extLst>
              <a:ext uri="{FF2B5EF4-FFF2-40B4-BE49-F238E27FC236}">
                <a16:creationId xmlns:a16="http://schemas.microsoft.com/office/drawing/2014/main" id="{8E1DE6BE-CE8C-4F04-A7F7-7F06FA02A6F4}"/>
              </a:ext>
            </a:extLst>
          </p:cNvPr>
          <p:cNvPicPr>
            <a:picLocks noChangeAspect="1"/>
          </p:cNvPicPr>
          <p:nvPr/>
        </p:nvPicPr>
        <p:blipFill>
          <a:blip r:embed="rId5"/>
          <a:stretch>
            <a:fillRect/>
          </a:stretch>
        </p:blipFill>
        <p:spPr>
          <a:xfrm>
            <a:off x="642364" y="4882639"/>
            <a:ext cx="1253947" cy="1286036"/>
          </a:xfrm>
          <a:prstGeom prst="rect">
            <a:avLst/>
          </a:prstGeom>
        </p:spPr>
      </p:pic>
      <p:pic>
        <p:nvPicPr>
          <p:cNvPr id="35" name="Picture 34">
            <a:extLst>
              <a:ext uri="{FF2B5EF4-FFF2-40B4-BE49-F238E27FC236}">
                <a16:creationId xmlns:a16="http://schemas.microsoft.com/office/drawing/2014/main" id="{95A55082-E575-4A3D-8147-A1BAE0B1FDEF}"/>
              </a:ext>
            </a:extLst>
          </p:cNvPr>
          <p:cNvPicPr>
            <a:picLocks noChangeAspect="1"/>
          </p:cNvPicPr>
          <p:nvPr/>
        </p:nvPicPr>
        <p:blipFill>
          <a:blip r:embed="rId5"/>
          <a:stretch>
            <a:fillRect/>
          </a:stretch>
        </p:blipFill>
        <p:spPr>
          <a:xfrm>
            <a:off x="3110804" y="4896876"/>
            <a:ext cx="1253947" cy="1286036"/>
          </a:xfrm>
          <a:prstGeom prst="rect">
            <a:avLst/>
          </a:prstGeom>
        </p:spPr>
      </p:pic>
      <p:pic>
        <p:nvPicPr>
          <p:cNvPr id="8" name="Picture 7">
            <a:extLst>
              <a:ext uri="{FF2B5EF4-FFF2-40B4-BE49-F238E27FC236}">
                <a16:creationId xmlns:a16="http://schemas.microsoft.com/office/drawing/2014/main" id="{B63C9772-328F-4C0D-8886-DF1CB7BCC133}"/>
              </a:ext>
            </a:extLst>
          </p:cNvPr>
          <p:cNvPicPr>
            <a:picLocks noChangeAspect="1"/>
          </p:cNvPicPr>
          <p:nvPr/>
        </p:nvPicPr>
        <p:blipFill>
          <a:blip r:embed="rId6"/>
          <a:stretch>
            <a:fillRect/>
          </a:stretch>
        </p:blipFill>
        <p:spPr>
          <a:xfrm>
            <a:off x="5145230" y="1577729"/>
            <a:ext cx="1862469" cy="2630681"/>
          </a:xfrm>
          <a:prstGeom prst="rect">
            <a:avLst/>
          </a:prstGeom>
        </p:spPr>
      </p:pic>
      <p:pic>
        <p:nvPicPr>
          <p:cNvPr id="36" name="Picture 35">
            <a:extLst>
              <a:ext uri="{FF2B5EF4-FFF2-40B4-BE49-F238E27FC236}">
                <a16:creationId xmlns:a16="http://schemas.microsoft.com/office/drawing/2014/main" id="{D377BE45-CAC7-41FD-935B-234C00F777FF}"/>
              </a:ext>
            </a:extLst>
          </p:cNvPr>
          <p:cNvPicPr>
            <a:picLocks noChangeAspect="1"/>
          </p:cNvPicPr>
          <p:nvPr/>
        </p:nvPicPr>
        <p:blipFill>
          <a:blip r:embed="rId5"/>
          <a:stretch>
            <a:fillRect/>
          </a:stretch>
        </p:blipFill>
        <p:spPr>
          <a:xfrm>
            <a:off x="5406160" y="4896876"/>
            <a:ext cx="1253947" cy="1286036"/>
          </a:xfrm>
          <a:prstGeom prst="rect">
            <a:avLst/>
          </a:prstGeom>
        </p:spPr>
      </p:pic>
      <p:pic>
        <p:nvPicPr>
          <p:cNvPr id="37" name="Picture 36">
            <a:extLst>
              <a:ext uri="{FF2B5EF4-FFF2-40B4-BE49-F238E27FC236}">
                <a16:creationId xmlns:a16="http://schemas.microsoft.com/office/drawing/2014/main" id="{1C4EDCDA-1C95-4364-A808-88F86EC53CB6}"/>
              </a:ext>
            </a:extLst>
          </p:cNvPr>
          <p:cNvPicPr>
            <a:picLocks noChangeAspect="1"/>
          </p:cNvPicPr>
          <p:nvPr/>
        </p:nvPicPr>
        <p:blipFill>
          <a:blip r:embed="rId5"/>
          <a:stretch>
            <a:fillRect/>
          </a:stretch>
        </p:blipFill>
        <p:spPr>
          <a:xfrm>
            <a:off x="7675868" y="4896876"/>
            <a:ext cx="1253947" cy="1286036"/>
          </a:xfrm>
          <a:prstGeom prst="rect">
            <a:avLst/>
          </a:prstGeom>
        </p:spPr>
      </p:pic>
      <p:pic>
        <p:nvPicPr>
          <p:cNvPr id="38" name="Picture 37">
            <a:extLst>
              <a:ext uri="{FF2B5EF4-FFF2-40B4-BE49-F238E27FC236}">
                <a16:creationId xmlns:a16="http://schemas.microsoft.com/office/drawing/2014/main" id="{DE2A6D4E-2521-4573-B8B4-28EA6CD0CBA7}"/>
              </a:ext>
            </a:extLst>
          </p:cNvPr>
          <p:cNvPicPr>
            <a:picLocks noChangeAspect="1"/>
          </p:cNvPicPr>
          <p:nvPr/>
        </p:nvPicPr>
        <p:blipFill>
          <a:blip r:embed="rId5"/>
          <a:stretch>
            <a:fillRect/>
          </a:stretch>
        </p:blipFill>
        <p:spPr>
          <a:xfrm>
            <a:off x="10115320" y="4859392"/>
            <a:ext cx="1253947" cy="1286036"/>
          </a:xfrm>
          <a:prstGeom prst="rect">
            <a:avLst/>
          </a:prstGeom>
        </p:spPr>
      </p:pic>
      <p:pic>
        <p:nvPicPr>
          <p:cNvPr id="9" name="Picture 8">
            <a:extLst>
              <a:ext uri="{FF2B5EF4-FFF2-40B4-BE49-F238E27FC236}">
                <a16:creationId xmlns:a16="http://schemas.microsoft.com/office/drawing/2014/main" id="{65FEB4F5-36D0-4980-BFA6-4AE154F5230D}"/>
              </a:ext>
            </a:extLst>
          </p:cNvPr>
          <p:cNvPicPr>
            <a:picLocks noChangeAspect="1"/>
          </p:cNvPicPr>
          <p:nvPr/>
        </p:nvPicPr>
        <p:blipFill rotWithShape="1">
          <a:blip r:embed="rId7"/>
          <a:srcRect b="727"/>
          <a:stretch/>
        </p:blipFill>
        <p:spPr>
          <a:xfrm>
            <a:off x="7413272" y="1561151"/>
            <a:ext cx="1880849" cy="2663836"/>
          </a:xfrm>
          <a:prstGeom prst="rect">
            <a:avLst/>
          </a:prstGeom>
        </p:spPr>
      </p:pic>
      <p:pic>
        <p:nvPicPr>
          <p:cNvPr id="11" name="Picture 10">
            <a:extLst>
              <a:ext uri="{FF2B5EF4-FFF2-40B4-BE49-F238E27FC236}">
                <a16:creationId xmlns:a16="http://schemas.microsoft.com/office/drawing/2014/main" id="{21AEEDD9-2003-4172-8B4F-D6D4C35F8CA4}"/>
              </a:ext>
            </a:extLst>
          </p:cNvPr>
          <p:cNvPicPr>
            <a:picLocks noChangeAspect="1"/>
          </p:cNvPicPr>
          <p:nvPr/>
        </p:nvPicPr>
        <p:blipFill>
          <a:blip r:embed="rId8"/>
          <a:stretch>
            <a:fillRect/>
          </a:stretch>
        </p:blipFill>
        <p:spPr>
          <a:xfrm>
            <a:off x="9693896" y="1554915"/>
            <a:ext cx="1823079" cy="2650044"/>
          </a:xfrm>
          <a:prstGeom prst="rect">
            <a:avLst/>
          </a:prstGeom>
        </p:spPr>
      </p:pic>
    </p:spTree>
    <p:extLst>
      <p:ext uri="{BB962C8B-B14F-4D97-AF65-F5344CB8AC3E}">
        <p14:creationId xmlns:p14="http://schemas.microsoft.com/office/powerpoint/2010/main" val="2340576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AA7DA8D-4469-44E9-ABB6-78CC5D105645}"/>
              </a:ext>
            </a:extLst>
          </p:cNvPr>
          <p:cNvSpPr txBox="1"/>
          <p:nvPr/>
        </p:nvSpPr>
        <p:spPr>
          <a:xfrm>
            <a:off x="2382740" y="5812614"/>
            <a:ext cx="7426519" cy="830997"/>
          </a:xfrm>
          <a:prstGeom prst="rect">
            <a:avLst/>
          </a:prstGeom>
          <a:noFill/>
          <a:ln>
            <a:solidFill>
              <a:schemeClr val="accent1">
                <a:lumMod val="60000"/>
                <a:lumOff val="40000"/>
              </a:schemeClr>
            </a:solidFill>
          </a:ln>
          <a:effectLst>
            <a:glow rad="63500">
              <a:schemeClr val="accent5">
                <a:satMod val="175000"/>
                <a:alpha val="40000"/>
              </a:schemeClr>
            </a:glow>
          </a:effectLst>
        </p:spPr>
        <p:txBody>
          <a:bodyPr wrap="square" rtlCol="0">
            <a:spAutoFit/>
          </a:bodyPr>
          <a:lstStyle/>
          <a:p>
            <a:pPr algn="l"/>
            <a:r>
              <a:rPr lang="en-US" sz="1200" b="1" i="1" u="sng" dirty="0">
                <a:solidFill>
                  <a:srgbClr val="00B0F0"/>
                </a:solidFill>
                <a:effectLst/>
                <a:latin typeface="Segoe UI" panose="020B0502040204020203" pitchFamily="34" charset="0"/>
              </a:rPr>
              <a:t>Review the details of the faces found in the image, which include</a:t>
            </a:r>
            <a:r>
              <a:rPr lang="en-US" sz="1200" b="0" i="1" dirty="0">
                <a:solidFill>
                  <a:srgbClr val="00B0F0"/>
                </a:solidFill>
                <a:effectLst/>
                <a:latin typeface="Segoe UI" panose="020B0502040204020203" pitchFamily="34" charset="0"/>
              </a:rPr>
              <a:t>:</a:t>
            </a:r>
          </a:p>
          <a:p>
            <a:pPr algn="l">
              <a:buFont typeface="Arial" panose="020B0604020202020204" pitchFamily="34" charset="0"/>
              <a:buChar char="•"/>
            </a:pPr>
            <a:r>
              <a:rPr lang="en-US" sz="1200" b="0" i="1" dirty="0">
                <a:solidFill>
                  <a:srgbClr val="00B0F0"/>
                </a:solidFill>
                <a:effectLst/>
                <a:latin typeface="Segoe UI" panose="020B0502040204020203" pitchFamily="34" charset="0"/>
              </a:rPr>
              <a:t>The location of the face in the image</a:t>
            </a:r>
          </a:p>
          <a:p>
            <a:pPr algn="l">
              <a:buFont typeface="Arial" panose="020B0604020202020204" pitchFamily="34" charset="0"/>
              <a:buChar char="•"/>
            </a:pPr>
            <a:r>
              <a:rPr lang="en-US" sz="1200" b="0" i="1" dirty="0">
                <a:solidFill>
                  <a:srgbClr val="00B0F0"/>
                </a:solidFill>
                <a:effectLst/>
                <a:latin typeface="Segoe UI" panose="020B0502040204020203" pitchFamily="34" charset="0"/>
              </a:rPr>
              <a:t>The approximate age of the person</a:t>
            </a:r>
          </a:p>
          <a:p>
            <a:pPr algn="l">
              <a:buFont typeface="Arial" panose="020B0604020202020204" pitchFamily="34" charset="0"/>
              <a:buChar char="•"/>
            </a:pPr>
            <a:r>
              <a:rPr lang="en-US" sz="1200" b="0" i="1" dirty="0">
                <a:solidFill>
                  <a:srgbClr val="00B0F0"/>
                </a:solidFill>
                <a:effectLst/>
                <a:latin typeface="Segoe UI" panose="020B0502040204020203" pitchFamily="34" charset="0"/>
              </a:rPr>
              <a:t>An indication of the emotional state of the person (based on proportional scores for a range of emotions)</a:t>
            </a:r>
          </a:p>
        </p:txBody>
      </p:sp>
      <p:pic>
        <p:nvPicPr>
          <p:cNvPr id="4" name="Picture 3">
            <a:extLst>
              <a:ext uri="{FF2B5EF4-FFF2-40B4-BE49-F238E27FC236}">
                <a16:creationId xmlns:a16="http://schemas.microsoft.com/office/drawing/2014/main" id="{FB16D286-B473-44BF-86AB-2CD3C5D93CD9}"/>
              </a:ext>
            </a:extLst>
          </p:cNvPr>
          <p:cNvPicPr>
            <a:picLocks noChangeAspect="1"/>
          </p:cNvPicPr>
          <p:nvPr/>
        </p:nvPicPr>
        <p:blipFill>
          <a:blip r:embed="rId2"/>
          <a:stretch>
            <a:fillRect/>
          </a:stretch>
        </p:blipFill>
        <p:spPr>
          <a:xfrm>
            <a:off x="422329" y="917875"/>
            <a:ext cx="11347342" cy="4732007"/>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D405AE77-CF66-48A6-ABFB-83231BB2C452}"/>
              </a:ext>
            </a:extLst>
          </p:cNvPr>
          <p:cNvSpPr>
            <a:spLocks noGrp="1"/>
          </p:cNvSpPr>
          <p:nvPr>
            <p:ph type="title"/>
          </p:nvPr>
        </p:nvSpPr>
        <p:spPr>
          <a:xfrm>
            <a:off x="0" y="121921"/>
            <a:ext cx="12192000" cy="629747"/>
          </a:xfrm>
          <a:solidFill>
            <a:schemeClr val="accent1"/>
          </a:solidFill>
        </p:spPr>
        <p:txBody>
          <a:bodyPr>
            <a:normAutofit fontScale="90000"/>
          </a:bodyPr>
          <a:lstStyle/>
          <a:p>
            <a:r>
              <a:rPr lang="en-US" dirty="0">
                <a:solidFill>
                  <a:schemeClr val="bg1"/>
                </a:solidFill>
              </a:rPr>
              <a:t>Azure AI Vision Face Analysis – Result (Loc, age, emotion)</a:t>
            </a:r>
          </a:p>
        </p:txBody>
      </p:sp>
      <p:pic>
        <p:nvPicPr>
          <p:cNvPr id="5" name="Picture 4">
            <a:extLst>
              <a:ext uri="{FF2B5EF4-FFF2-40B4-BE49-F238E27FC236}">
                <a16:creationId xmlns:a16="http://schemas.microsoft.com/office/drawing/2014/main" id="{A0457F37-73D3-4B16-B2A2-9D745C6492B5}"/>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3365480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A14506-0CCB-4054-B614-8A6DB96DDED4}"/>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Text Extraction from an Image – Azure “Form Recognizer”</a:t>
            </a:r>
          </a:p>
        </p:txBody>
      </p:sp>
      <p:sp>
        <p:nvSpPr>
          <p:cNvPr id="6" name="Title 1">
            <a:extLst>
              <a:ext uri="{FF2B5EF4-FFF2-40B4-BE49-F238E27FC236}">
                <a16:creationId xmlns:a16="http://schemas.microsoft.com/office/drawing/2014/main" id="{502664B9-78AC-4206-98B1-6CF875DD31DE}"/>
              </a:ext>
            </a:extLst>
          </p:cNvPr>
          <p:cNvSpPr txBox="1">
            <a:spLocks/>
          </p:cNvSpPr>
          <p:nvPr/>
        </p:nvSpPr>
        <p:spPr>
          <a:xfrm>
            <a:off x="729422" y="9938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cs typeface="Calibri Light"/>
              </a:rPr>
              <a:t>There are 3 steps to demonstrate </a:t>
            </a:r>
            <a:br>
              <a:rPr lang="en-US" b="1" dirty="0">
                <a:cs typeface="Calibri Light"/>
              </a:rPr>
            </a:br>
            <a:r>
              <a:rPr lang="en-US" b="1" dirty="0">
                <a:cs typeface="Calibri Light"/>
              </a:rPr>
              <a:t>"Text Extraction from an Image"</a:t>
            </a:r>
            <a:r>
              <a:rPr lang="en-US" dirty="0">
                <a:cs typeface="Calibri Light"/>
              </a:rPr>
              <a:t>.</a:t>
            </a:r>
          </a:p>
        </p:txBody>
      </p:sp>
      <p:sp>
        <p:nvSpPr>
          <p:cNvPr id="7" name="Content Placeholder 2">
            <a:extLst>
              <a:ext uri="{FF2B5EF4-FFF2-40B4-BE49-F238E27FC236}">
                <a16:creationId xmlns:a16="http://schemas.microsoft.com/office/drawing/2014/main" id="{B5AF729E-8DA0-4E67-95AB-2EBCE89BFAF0}"/>
              </a:ext>
            </a:extLst>
          </p:cNvPr>
          <p:cNvSpPr>
            <a:spLocks noGrp="1"/>
          </p:cNvSpPr>
          <p:nvPr>
            <p:ph idx="1"/>
          </p:nvPr>
        </p:nvSpPr>
        <p:spPr>
          <a:xfrm>
            <a:off x="922149" y="2857371"/>
            <a:ext cx="10771322" cy="3582175"/>
          </a:xfrm>
        </p:spPr>
        <p:txBody>
          <a:bodyPr vert="horz" lIns="91440" tIns="45720" rIns="91440" bIns="45720" rtlCol="0" anchor="t">
            <a:normAutofit/>
          </a:bodyPr>
          <a:lstStyle/>
          <a:p>
            <a:r>
              <a:rPr lang="en-US" dirty="0">
                <a:cs typeface="Calibri"/>
              </a:rPr>
              <a:t>1. </a:t>
            </a:r>
            <a:r>
              <a:rPr lang="en-US" dirty="0"/>
              <a:t>Create a "Form Recognizer" </a:t>
            </a:r>
            <a:r>
              <a:rPr lang="en-US" i="1" dirty="0"/>
              <a:t>Cognitive Service</a:t>
            </a:r>
            <a:r>
              <a:rPr lang="en-US" dirty="0"/>
              <a:t> resource in Azure.</a:t>
            </a:r>
          </a:p>
          <a:p>
            <a:endParaRPr lang="en-US" dirty="0">
              <a:cs typeface="Calibri"/>
            </a:endParaRPr>
          </a:p>
          <a:p>
            <a:r>
              <a:rPr lang="en-US" dirty="0">
                <a:cs typeface="Calibri"/>
              </a:rPr>
              <a:t>2. Run Azure PowerShell in Cloud.</a:t>
            </a:r>
          </a:p>
          <a:p>
            <a:endParaRPr lang="en-US" dirty="0">
              <a:cs typeface="Calibri"/>
            </a:endParaRPr>
          </a:p>
          <a:p>
            <a:r>
              <a:rPr lang="en-US" dirty="0">
                <a:cs typeface="Calibri"/>
              </a:rPr>
              <a:t>3. From downloaded GitHub project, Configure and run the “Form-Recognizer.ps1” Python program.</a:t>
            </a:r>
          </a:p>
        </p:txBody>
      </p:sp>
      <p:pic>
        <p:nvPicPr>
          <p:cNvPr id="8" name="Picture 7">
            <a:extLst>
              <a:ext uri="{FF2B5EF4-FFF2-40B4-BE49-F238E27FC236}">
                <a16:creationId xmlns:a16="http://schemas.microsoft.com/office/drawing/2014/main" id="{6903C263-B5A0-4C5B-B1A7-6C208F4ABFE2}"/>
              </a:ext>
            </a:extLst>
          </p:cNvPr>
          <p:cNvPicPr>
            <a:picLocks noChangeAspect="1"/>
          </p:cNvPicPr>
          <p:nvPr/>
        </p:nvPicPr>
        <p:blipFill>
          <a:blip r:embed="rId2"/>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369210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656F-E758-4975-88DA-9A118B4C569D}"/>
              </a:ext>
            </a:extLst>
          </p:cNvPr>
          <p:cNvSpPr>
            <a:spLocks noGrp="1"/>
          </p:cNvSpPr>
          <p:nvPr>
            <p:ph type="title"/>
          </p:nvPr>
        </p:nvSpPr>
        <p:spPr>
          <a:xfrm>
            <a:off x="839788" y="932832"/>
            <a:ext cx="10673006" cy="636105"/>
          </a:xfrm>
        </p:spPr>
        <p:txBody>
          <a:bodyPr/>
          <a:lstStyle/>
          <a:p>
            <a:r>
              <a:rPr lang="en-US" sz="2800" dirty="0">
                <a:ea typeface="+mj-lt"/>
                <a:cs typeface="+mj-lt"/>
              </a:rPr>
              <a:t>1. Create a "Form Recognizer" </a:t>
            </a:r>
            <a:r>
              <a:rPr lang="en-US" sz="2800" i="1" dirty="0">
                <a:ea typeface="+mj-lt"/>
                <a:cs typeface="+mj-lt"/>
              </a:rPr>
              <a:t>Cognitive Service</a:t>
            </a:r>
            <a:r>
              <a:rPr lang="en-US" sz="2800" dirty="0">
                <a:ea typeface="+mj-lt"/>
                <a:cs typeface="+mj-lt"/>
              </a:rPr>
              <a:t> resource in Azure.</a:t>
            </a:r>
          </a:p>
        </p:txBody>
      </p:sp>
      <p:pic>
        <p:nvPicPr>
          <p:cNvPr id="5" name="Picture 5" descr="Graphical user interface&#10;&#10;Description automatically generated">
            <a:extLst>
              <a:ext uri="{FF2B5EF4-FFF2-40B4-BE49-F238E27FC236}">
                <a16:creationId xmlns:a16="http://schemas.microsoft.com/office/drawing/2014/main" id="{9B14EFB5-121F-4645-811C-27A1108FB093}"/>
              </a:ext>
            </a:extLst>
          </p:cNvPr>
          <p:cNvPicPr>
            <a:picLocks noChangeAspect="1"/>
          </p:cNvPicPr>
          <p:nvPr/>
        </p:nvPicPr>
        <p:blipFill>
          <a:blip r:embed="rId2"/>
          <a:stretch>
            <a:fillRect/>
          </a:stretch>
        </p:blipFill>
        <p:spPr>
          <a:xfrm>
            <a:off x="609465" y="1617547"/>
            <a:ext cx="11291277" cy="1839136"/>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A9C70DAB-3EF6-4C76-9C75-E539F51692A7}"/>
              </a:ext>
            </a:extLst>
          </p:cNvPr>
          <p:cNvPicPr>
            <a:picLocks noChangeAspect="1"/>
          </p:cNvPicPr>
          <p:nvPr/>
        </p:nvPicPr>
        <p:blipFill>
          <a:blip r:embed="rId3"/>
          <a:stretch>
            <a:fillRect/>
          </a:stretch>
        </p:blipFill>
        <p:spPr>
          <a:xfrm>
            <a:off x="2069361" y="3429000"/>
            <a:ext cx="7450093" cy="2563225"/>
          </a:xfrm>
          <a:prstGeom prst="rect">
            <a:avLst/>
          </a:prstGeom>
        </p:spPr>
      </p:pic>
      <p:sp>
        <p:nvSpPr>
          <p:cNvPr id="7" name="TextBox 6">
            <a:extLst>
              <a:ext uri="{FF2B5EF4-FFF2-40B4-BE49-F238E27FC236}">
                <a16:creationId xmlns:a16="http://schemas.microsoft.com/office/drawing/2014/main" id="{884D7A5F-D003-444C-992B-CBB26E7781EC}"/>
              </a:ext>
            </a:extLst>
          </p:cNvPr>
          <p:cNvSpPr txBox="1"/>
          <p:nvPr/>
        </p:nvSpPr>
        <p:spPr>
          <a:xfrm>
            <a:off x="692831" y="2070750"/>
            <a:ext cx="293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1</a:t>
            </a:r>
          </a:p>
        </p:txBody>
      </p:sp>
      <p:sp>
        <p:nvSpPr>
          <p:cNvPr id="9" name="TextBox 8">
            <a:extLst>
              <a:ext uri="{FF2B5EF4-FFF2-40B4-BE49-F238E27FC236}">
                <a16:creationId xmlns:a16="http://schemas.microsoft.com/office/drawing/2014/main" id="{E8ADE6FF-C207-4593-8283-54B4589E35F4}"/>
              </a:ext>
            </a:extLst>
          </p:cNvPr>
          <p:cNvSpPr txBox="1"/>
          <p:nvPr/>
        </p:nvSpPr>
        <p:spPr>
          <a:xfrm>
            <a:off x="4524712" y="3870777"/>
            <a:ext cx="293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2</a:t>
            </a:r>
          </a:p>
        </p:txBody>
      </p:sp>
      <p:sp>
        <p:nvSpPr>
          <p:cNvPr id="8" name="Title 1">
            <a:extLst>
              <a:ext uri="{FF2B5EF4-FFF2-40B4-BE49-F238E27FC236}">
                <a16:creationId xmlns:a16="http://schemas.microsoft.com/office/drawing/2014/main" id="{05C41A5A-3A14-4DB7-BD02-BC3D502247BB}"/>
              </a:ext>
            </a:extLst>
          </p:cNvPr>
          <p:cNvSpPr txBox="1">
            <a:spLocks/>
          </p:cNvSpPr>
          <p:nvPr/>
        </p:nvSpPr>
        <p:spPr>
          <a:xfrm>
            <a:off x="0" y="98674"/>
            <a:ext cx="12192000" cy="636104"/>
          </a:xfrm>
          <a:prstGeom prst="rect">
            <a:avLst/>
          </a:prstGeom>
          <a:solidFill>
            <a:schemeClr val="accent1"/>
          </a:solidFill>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bg1"/>
                </a:solidFill>
              </a:rPr>
              <a:t>Azure Cognitive Service – Create “Form Recognizer” API</a:t>
            </a:r>
          </a:p>
        </p:txBody>
      </p:sp>
      <p:pic>
        <p:nvPicPr>
          <p:cNvPr id="11" name="Picture 10">
            <a:extLst>
              <a:ext uri="{FF2B5EF4-FFF2-40B4-BE49-F238E27FC236}">
                <a16:creationId xmlns:a16="http://schemas.microsoft.com/office/drawing/2014/main" id="{3371711F-1D76-4705-8B39-ABBFD717CC21}"/>
              </a:ext>
            </a:extLst>
          </p:cNvPr>
          <p:cNvPicPr>
            <a:picLocks noChangeAspect="1"/>
          </p:cNvPicPr>
          <p:nvPr/>
        </p:nvPicPr>
        <p:blipFill>
          <a:blip r:embed="rId4"/>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4283912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656D64AC-CD2F-428C-91AE-2E8A4CE2957C}"/>
              </a:ext>
            </a:extLst>
          </p:cNvPr>
          <p:cNvPicPr>
            <a:picLocks noChangeAspect="1"/>
          </p:cNvPicPr>
          <p:nvPr/>
        </p:nvPicPr>
        <p:blipFill>
          <a:blip r:embed="rId2"/>
          <a:stretch>
            <a:fillRect/>
          </a:stretch>
        </p:blipFill>
        <p:spPr>
          <a:xfrm>
            <a:off x="183694" y="1409153"/>
            <a:ext cx="5440443" cy="4405399"/>
          </a:xfrm>
          <a:prstGeom prst="rect">
            <a:avLst/>
          </a:prstGeom>
          <a:ln>
            <a:noFill/>
          </a:ln>
          <a:effectLst>
            <a:outerShdw blurRad="292100" dist="139700" dir="2700000" algn="tl" rotWithShape="0">
              <a:srgbClr val="333333">
                <a:alpha val="65000"/>
              </a:srgbClr>
            </a:outerShdw>
          </a:effectLst>
        </p:spPr>
      </p:pic>
      <p:pic>
        <p:nvPicPr>
          <p:cNvPr id="2" name="Picture 2" descr="Graphical user interface, text, application, email&#10;&#10;Description automatically generated">
            <a:extLst>
              <a:ext uri="{FF2B5EF4-FFF2-40B4-BE49-F238E27FC236}">
                <a16:creationId xmlns:a16="http://schemas.microsoft.com/office/drawing/2014/main" id="{A0C83992-1967-4E03-8FC2-7D04B0096906}"/>
              </a:ext>
            </a:extLst>
          </p:cNvPr>
          <p:cNvPicPr>
            <a:picLocks noChangeAspect="1"/>
          </p:cNvPicPr>
          <p:nvPr/>
        </p:nvPicPr>
        <p:blipFill>
          <a:blip r:embed="rId3"/>
          <a:stretch>
            <a:fillRect/>
          </a:stretch>
        </p:blipFill>
        <p:spPr>
          <a:xfrm>
            <a:off x="5739374" y="1409153"/>
            <a:ext cx="6155575" cy="444895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C027DC2-2827-4C3E-93B0-6CD02A13BB23}"/>
              </a:ext>
            </a:extLst>
          </p:cNvPr>
          <p:cNvSpPr txBox="1"/>
          <p:nvPr/>
        </p:nvSpPr>
        <p:spPr>
          <a:xfrm>
            <a:off x="2299414" y="3621249"/>
            <a:ext cx="293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3</a:t>
            </a:r>
          </a:p>
        </p:txBody>
      </p:sp>
      <p:sp>
        <p:nvSpPr>
          <p:cNvPr id="8" name="TextBox 7">
            <a:extLst>
              <a:ext uri="{FF2B5EF4-FFF2-40B4-BE49-F238E27FC236}">
                <a16:creationId xmlns:a16="http://schemas.microsoft.com/office/drawing/2014/main" id="{CF3212DA-EF9B-4137-8A65-2E06E92F3BF5}"/>
              </a:ext>
            </a:extLst>
          </p:cNvPr>
          <p:cNvSpPr txBox="1"/>
          <p:nvPr/>
        </p:nvSpPr>
        <p:spPr>
          <a:xfrm>
            <a:off x="7571210" y="2742616"/>
            <a:ext cx="293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4</a:t>
            </a:r>
          </a:p>
        </p:txBody>
      </p:sp>
      <p:sp>
        <p:nvSpPr>
          <p:cNvPr id="10" name="TextBox 9">
            <a:extLst>
              <a:ext uri="{FF2B5EF4-FFF2-40B4-BE49-F238E27FC236}">
                <a16:creationId xmlns:a16="http://schemas.microsoft.com/office/drawing/2014/main" id="{61B333D5-E467-4C76-AA90-49BCF8734DC3}"/>
              </a:ext>
            </a:extLst>
          </p:cNvPr>
          <p:cNvSpPr txBox="1"/>
          <p:nvPr/>
        </p:nvSpPr>
        <p:spPr>
          <a:xfrm>
            <a:off x="7571210" y="3006983"/>
            <a:ext cx="293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5</a:t>
            </a:r>
          </a:p>
        </p:txBody>
      </p:sp>
      <p:sp>
        <p:nvSpPr>
          <p:cNvPr id="11" name="TextBox 10">
            <a:extLst>
              <a:ext uri="{FF2B5EF4-FFF2-40B4-BE49-F238E27FC236}">
                <a16:creationId xmlns:a16="http://schemas.microsoft.com/office/drawing/2014/main" id="{4A016C3E-1AF2-4C31-8E0C-56485F7F6455}"/>
              </a:ext>
            </a:extLst>
          </p:cNvPr>
          <p:cNvSpPr txBox="1"/>
          <p:nvPr/>
        </p:nvSpPr>
        <p:spPr>
          <a:xfrm>
            <a:off x="7571209" y="3807861"/>
            <a:ext cx="293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6</a:t>
            </a:r>
          </a:p>
        </p:txBody>
      </p:sp>
      <p:sp>
        <p:nvSpPr>
          <p:cNvPr id="12" name="TextBox 11">
            <a:extLst>
              <a:ext uri="{FF2B5EF4-FFF2-40B4-BE49-F238E27FC236}">
                <a16:creationId xmlns:a16="http://schemas.microsoft.com/office/drawing/2014/main" id="{55864DA5-0356-4159-979F-01C2E5B2FF90}"/>
              </a:ext>
            </a:extLst>
          </p:cNvPr>
          <p:cNvSpPr txBox="1"/>
          <p:nvPr/>
        </p:nvSpPr>
        <p:spPr>
          <a:xfrm>
            <a:off x="7571209" y="4095554"/>
            <a:ext cx="293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7</a:t>
            </a:r>
          </a:p>
        </p:txBody>
      </p:sp>
      <p:sp>
        <p:nvSpPr>
          <p:cNvPr id="13" name="TextBox 12">
            <a:extLst>
              <a:ext uri="{FF2B5EF4-FFF2-40B4-BE49-F238E27FC236}">
                <a16:creationId xmlns:a16="http://schemas.microsoft.com/office/drawing/2014/main" id="{33CB16C0-9AFE-4B85-A099-559AFBBCDD6B}"/>
              </a:ext>
            </a:extLst>
          </p:cNvPr>
          <p:cNvSpPr txBox="1"/>
          <p:nvPr/>
        </p:nvSpPr>
        <p:spPr>
          <a:xfrm>
            <a:off x="7571209" y="4818677"/>
            <a:ext cx="293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8</a:t>
            </a:r>
          </a:p>
        </p:txBody>
      </p:sp>
      <p:sp>
        <p:nvSpPr>
          <p:cNvPr id="14" name="TextBox 13">
            <a:extLst>
              <a:ext uri="{FF2B5EF4-FFF2-40B4-BE49-F238E27FC236}">
                <a16:creationId xmlns:a16="http://schemas.microsoft.com/office/drawing/2014/main" id="{081A7DB8-5A0A-44CE-B7AC-3F4F1583DCC4}"/>
              </a:ext>
            </a:extLst>
          </p:cNvPr>
          <p:cNvSpPr txBox="1"/>
          <p:nvPr/>
        </p:nvSpPr>
        <p:spPr>
          <a:xfrm>
            <a:off x="9172964" y="5518473"/>
            <a:ext cx="293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9</a:t>
            </a:r>
          </a:p>
        </p:txBody>
      </p:sp>
      <p:sp>
        <p:nvSpPr>
          <p:cNvPr id="15" name="Title 1">
            <a:extLst>
              <a:ext uri="{FF2B5EF4-FFF2-40B4-BE49-F238E27FC236}">
                <a16:creationId xmlns:a16="http://schemas.microsoft.com/office/drawing/2014/main" id="{4E118D77-35B1-49AF-8FF1-0A7AAB90B476}"/>
              </a:ext>
            </a:extLst>
          </p:cNvPr>
          <p:cNvSpPr txBox="1">
            <a:spLocks/>
          </p:cNvSpPr>
          <p:nvPr/>
        </p:nvSpPr>
        <p:spPr>
          <a:xfrm>
            <a:off x="0" y="98674"/>
            <a:ext cx="12192000" cy="636104"/>
          </a:xfrm>
          <a:prstGeom prst="rect">
            <a:avLst/>
          </a:prstGeom>
          <a:solidFill>
            <a:schemeClr val="accent1"/>
          </a:solidFill>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bg1"/>
                </a:solidFill>
              </a:rPr>
              <a:t>Azure Cognitive Service – Create “Form Recognizer” API (Continued..)</a:t>
            </a:r>
          </a:p>
        </p:txBody>
      </p:sp>
      <p:pic>
        <p:nvPicPr>
          <p:cNvPr id="16" name="Picture 15">
            <a:extLst>
              <a:ext uri="{FF2B5EF4-FFF2-40B4-BE49-F238E27FC236}">
                <a16:creationId xmlns:a16="http://schemas.microsoft.com/office/drawing/2014/main" id="{E5A90549-8E6F-427A-B953-931EDEC9BF29}"/>
              </a:ext>
            </a:extLst>
          </p:cNvPr>
          <p:cNvPicPr>
            <a:picLocks noChangeAspect="1"/>
          </p:cNvPicPr>
          <p:nvPr/>
        </p:nvPicPr>
        <p:blipFill>
          <a:blip r:embed="rId4"/>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459538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C79EDB55-72D9-4E77-BCB7-5A6A311A6825}"/>
              </a:ext>
            </a:extLst>
          </p:cNvPr>
          <p:cNvPicPr>
            <a:picLocks noChangeAspect="1"/>
          </p:cNvPicPr>
          <p:nvPr/>
        </p:nvPicPr>
        <p:blipFill>
          <a:blip r:embed="rId2"/>
          <a:stretch>
            <a:fillRect/>
          </a:stretch>
        </p:blipFill>
        <p:spPr>
          <a:xfrm>
            <a:off x="44596" y="1508948"/>
            <a:ext cx="12041385" cy="445850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9E14AD3-37E3-4265-B158-1D0452AB48F5}"/>
              </a:ext>
            </a:extLst>
          </p:cNvPr>
          <p:cNvSpPr txBox="1"/>
          <p:nvPr/>
        </p:nvSpPr>
        <p:spPr>
          <a:xfrm>
            <a:off x="1514087" y="3807861"/>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10</a:t>
            </a:r>
          </a:p>
        </p:txBody>
      </p:sp>
      <p:sp>
        <p:nvSpPr>
          <p:cNvPr id="8" name="TextBox 7">
            <a:extLst>
              <a:ext uri="{FF2B5EF4-FFF2-40B4-BE49-F238E27FC236}">
                <a16:creationId xmlns:a16="http://schemas.microsoft.com/office/drawing/2014/main" id="{5D5BD92A-F8CD-488B-A1DC-15F4A0A511E4}"/>
              </a:ext>
            </a:extLst>
          </p:cNvPr>
          <p:cNvSpPr txBox="1"/>
          <p:nvPr/>
        </p:nvSpPr>
        <p:spPr>
          <a:xfrm>
            <a:off x="2478250" y="5246330"/>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11</a:t>
            </a:r>
          </a:p>
        </p:txBody>
      </p:sp>
      <p:sp>
        <p:nvSpPr>
          <p:cNvPr id="9" name="TextBox 8">
            <a:extLst>
              <a:ext uri="{FF2B5EF4-FFF2-40B4-BE49-F238E27FC236}">
                <a16:creationId xmlns:a16="http://schemas.microsoft.com/office/drawing/2014/main" id="{02AF7C41-1973-44CB-8809-86979E507131}"/>
              </a:ext>
            </a:extLst>
          </p:cNvPr>
          <p:cNvSpPr txBox="1"/>
          <p:nvPr/>
        </p:nvSpPr>
        <p:spPr>
          <a:xfrm>
            <a:off x="8729760" y="3224697"/>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12</a:t>
            </a:r>
          </a:p>
        </p:txBody>
      </p:sp>
      <p:sp>
        <p:nvSpPr>
          <p:cNvPr id="10" name="TextBox 9">
            <a:extLst>
              <a:ext uri="{FF2B5EF4-FFF2-40B4-BE49-F238E27FC236}">
                <a16:creationId xmlns:a16="http://schemas.microsoft.com/office/drawing/2014/main" id="{369B141D-6C68-4905-A900-C4A219A71DF4}"/>
              </a:ext>
            </a:extLst>
          </p:cNvPr>
          <p:cNvSpPr txBox="1"/>
          <p:nvPr/>
        </p:nvSpPr>
        <p:spPr>
          <a:xfrm>
            <a:off x="9421780" y="5658432"/>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cs typeface="Calibri"/>
              </a:rPr>
              <a:t>13</a:t>
            </a:r>
          </a:p>
        </p:txBody>
      </p:sp>
      <p:sp>
        <p:nvSpPr>
          <p:cNvPr id="12" name="Title 1">
            <a:extLst>
              <a:ext uri="{FF2B5EF4-FFF2-40B4-BE49-F238E27FC236}">
                <a16:creationId xmlns:a16="http://schemas.microsoft.com/office/drawing/2014/main" id="{1432D575-8F59-4F9E-96FF-569D669B5652}"/>
              </a:ext>
            </a:extLst>
          </p:cNvPr>
          <p:cNvSpPr txBox="1">
            <a:spLocks/>
          </p:cNvSpPr>
          <p:nvPr/>
        </p:nvSpPr>
        <p:spPr>
          <a:xfrm>
            <a:off x="0" y="98674"/>
            <a:ext cx="12192000" cy="636104"/>
          </a:xfrm>
          <a:prstGeom prst="rect">
            <a:avLst/>
          </a:prstGeom>
          <a:solidFill>
            <a:schemeClr val="accent1"/>
          </a:solidFill>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bg1"/>
                </a:solidFill>
              </a:rPr>
              <a:t>Azure Cognitive Service – Create “Form Recognizer” API (Continued..)</a:t>
            </a:r>
          </a:p>
        </p:txBody>
      </p:sp>
      <p:pic>
        <p:nvPicPr>
          <p:cNvPr id="13" name="Picture 12">
            <a:extLst>
              <a:ext uri="{FF2B5EF4-FFF2-40B4-BE49-F238E27FC236}">
                <a16:creationId xmlns:a16="http://schemas.microsoft.com/office/drawing/2014/main" id="{F1F04ACB-D1E9-449A-9CCD-CF17BF3328AE}"/>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3034311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E476B587-C7B9-4B1E-875E-53B78E4B9422}"/>
              </a:ext>
            </a:extLst>
          </p:cNvPr>
          <p:cNvPicPr>
            <a:picLocks noChangeAspect="1"/>
          </p:cNvPicPr>
          <p:nvPr/>
        </p:nvPicPr>
        <p:blipFill>
          <a:blip r:embed="rId2"/>
          <a:stretch>
            <a:fillRect/>
          </a:stretch>
        </p:blipFill>
        <p:spPr>
          <a:xfrm>
            <a:off x="197924" y="1390889"/>
            <a:ext cx="11796151" cy="448913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D7AFAA5-B3A2-490C-8025-B9FF6626C165}"/>
              </a:ext>
            </a:extLst>
          </p:cNvPr>
          <p:cNvSpPr txBox="1"/>
          <p:nvPr/>
        </p:nvSpPr>
        <p:spPr>
          <a:xfrm>
            <a:off x="2982657" y="5173225"/>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14</a:t>
            </a:r>
          </a:p>
        </p:txBody>
      </p:sp>
      <p:sp>
        <p:nvSpPr>
          <p:cNvPr id="9" name="TextBox 8">
            <a:extLst>
              <a:ext uri="{FF2B5EF4-FFF2-40B4-BE49-F238E27FC236}">
                <a16:creationId xmlns:a16="http://schemas.microsoft.com/office/drawing/2014/main" id="{92BD4683-7AE7-4FC5-997A-02C743D73CD2}"/>
              </a:ext>
            </a:extLst>
          </p:cNvPr>
          <p:cNvSpPr txBox="1"/>
          <p:nvPr/>
        </p:nvSpPr>
        <p:spPr>
          <a:xfrm>
            <a:off x="6582823" y="5173225"/>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15</a:t>
            </a:r>
          </a:p>
        </p:txBody>
      </p:sp>
      <p:sp>
        <p:nvSpPr>
          <p:cNvPr id="8" name="Title 1">
            <a:extLst>
              <a:ext uri="{FF2B5EF4-FFF2-40B4-BE49-F238E27FC236}">
                <a16:creationId xmlns:a16="http://schemas.microsoft.com/office/drawing/2014/main" id="{45B667D8-F14B-46C0-B1F9-36547CB03F40}"/>
              </a:ext>
            </a:extLst>
          </p:cNvPr>
          <p:cNvSpPr txBox="1">
            <a:spLocks/>
          </p:cNvSpPr>
          <p:nvPr/>
        </p:nvSpPr>
        <p:spPr>
          <a:xfrm>
            <a:off x="0" y="98674"/>
            <a:ext cx="12192000" cy="636104"/>
          </a:xfrm>
          <a:prstGeom prst="rect">
            <a:avLst/>
          </a:prstGeom>
          <a:solidFill>
            <a:schemeClr val="accent1"/>
          </a:solidFill>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bg1"/>
                </a:solidFill>
              </a:rPr>
              <a:t>Azure Cognitive Service – Create “Form Recognizer” API (Continued..)</a:t>
            </a:r>
          </a:p>
        </p:txBody>
      </p:sp>
      <p:pic>
        <p:nvPicPr>
          <p:cNvPr id="10" name="Picture 9">
            <a:extLst>
              <a:ext uri="{FF2B5EF4-FFF2-40B4-BE49-F238E27FC236}">
                <a16:creationId xmlns:a16="http://schemas.microsoft.com/office/drawing/2014/main" id="{365AE553-FC1F-49C9-836B-038AB893605C}"/>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1360758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Graphical user interface, text, application, email&#10;&#10;Description automatically generated">
            <a:extLst>
              <a:ext uri="{FF2B5EF4-FFF2-40B4-BE49-F238E27FC236}">
                <a16:creationId xmlns:a16="http://schemas.microsoft.com/office/drawing/2014/main" id="{4D1466C4-E207-45E4-A857-AEA2A7F504F5}"/>
              </a:ext>
            </a:extLst>
          </p:cNvPr>
          <p:cNvPicPr>
            <a:picLocks noChangeAspect="1"/>
          </p:cNvPicPr>
          <p:nvPr/>
        </p:nvPicPr>
        <p:blipFill>
          <a:blip r:embed="rId2"/>
          <a:stretch>
            <a:fillRect/>
          </a:stretch>
        </p:blipFill>
        <p:spPr>
          <a:xfrm>
            <a:off x="263769" y="1054913"/>
            <a:ext cx="11512427" cy="5299233"/>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5479E1A-D7A4-4928-B229-8FFC4FEC7B15}"/>
              </a:ext>
            </a:extLst>
          </p:cNvPr>
          <p:cNvSpPr txBox="1"/>
          <p:nvPr/>
        </p:nvSpPr>
        <p:spPr>
          <a:xfrm>
            <a:off x="3968245" y="5590148"/>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16</a:t>
            </a:r>
          </a:p>
        </p:txBody>
      </p:sp>
      <p:sp>
        <p:nvSpPr>
          <p:cNvPr id="5" name="Title 1">
            <a:extLst>
              <a:ext uri="{FF2B5EF4-FFF2-40B4-BE49-F238E27FC236}">
                <a16:creationId xmlns:a16="http://schemas.microsoft.com/office/drawing/2014/main" id="{9A5B18B2-74EE-423E-B34E-9C8FE9AF16DC}"/>
              </a:ext>
            </a:extLst>
          </p:cNvPr>
          <p:cNvSpPr txBox="1">
            <a:spLocks/>
          </p:cNvSpPr>
          <p:nvPr/>
        </p:nvSpPr>
        <p:spPr>
          <a:xfrm>
            <a:off x="0" y="98674"/>
            <a:ext cx="12192000" cy="636104"/>
          </a:xfrm>
          <a:prstGeom prst="rect">
            <a:avLst/>
          </a:prstGeom>
          <a:solidFill>
            <a:schemeClr val="accent1"/>
          </a:solidFill>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bg1"/>
                </a:solidFill>
              </a:rPr>
              <a:t>Azure Cognitive Service – Create “Form Recognizer” API (Continued..)</a:t>
            </a:r>
          </a:p>
        </p:txBody>
      </p:sp>
      <p:pic>
        <p:nvPicPr>
          <p:cNvPr id="6" name="Picture 5">
            <a:extLst>
              <a:ext uri="{FF2B5EF4-FFF2-40B4-BE49-F238E27FC236}">
                <a16:creationId xmlns:a16="http://schemas.microsoft.com/office/drawing/2014/main" id="{FD15BAD7-CDC9-4954-A8D4-C90677FDF014}"/>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1590588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Graphical user interface, text, application, email&#10;&#10;Description automatically generated">
            <a:extLst>
              <a:ext uri="{FF2B5EF4-FFF2-40B4-BE49-F238E27FC236}">
                <a16:creationId xmlns:a16="http://schemas.microsoft.com/office/drawing/2014/main" id="{BE8BCDEA-84F3-4D85-8DAC-B4321748793E}"/>
              </a:ext>
            </a:extLst>
          </p:cNvPr>
          <p:cNvPicPr>
            <a:picLocks noChangeAspect="1"/>
          </p:cNvPicPr>
          <p:nvPr/>
        </p:nvPicPr>
        <p:blipFill>
          <a:blip r:embed="rId2"/>
          <a:stretch>
            <a:fillRect/>
          </a:stretch>
        </p:blipFill>
        <p:spPr>
          <a:xfrm>
            <a:off x="474821" y="1286359"/>
            <a:ext cx="11300411" cy="430662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59E58F0-A17A-4B53-BE9D-10A63CA64364}"/>
              </a:ext>
            </a:extLst>
          </p:cNvPr>
          <p:cNvSpPr txBox="1"/>
          <p:nvPr/>
        </p:nvSpPr>
        <p:spPr>
          <a:xfrm>
            <a:off x="8873825" y="4392477"/>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17</a:t>
            </a:r>
          </a:p>
        </p:txBody>
      </p:sp>
      <p:sp>
        <p:nvSpPr>
          <p:cNvPr id="5" name="Title 1">
            <a:extLst>
              <a:ext uri="{FF2B5EF4-FFF2-40B4-BE49-F238E27FC236}">
                <a16:creationId xmlns:a16="http://schemas.microsoft.com/office/drawing/2014/main" id="{0144EEA7-4386-464B-9FD2-B10A3770115C}"/>
              </a:ext>
            </a:extLst>
          </p:cNvPr>
          <p:cNvSpPr txBox="1">
            <a:spLocks/>
          </p:cNvSpPr>
          <p:nvPr/>
        </p:nvSpPr>
        <p:spPr>
          <a:xfrm>
            <a:off x="0" y="98674"/>
            <a:ext cx="12192000" cy="636104"/>
          </a:xfrm>
          <a:prstGeom prst="rect">
            <a:avLst/>
          </a:prstGeom>
          <a:solidFill>
            <a:schemeClr val="accent1"/>
          </a:solidFill>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solidFill>
                  <a:schemeClr val="bg1"/>
                </a:solidFill>
              </a:rPr>
              <a:t>Azure Cognitive Service – Create “Form Recognizer” API (Continued..)</a:t>
            </a:r>
          </a:p>
        </p:txBody>
      </p:sp>
      <p:pic>
        <p:nvPicPr>
          <p:cNvPr id="6" name="Picture 5">
            <a:extLst>
              <a:ext uri="{FF2B5EF4-FFF2-40B4-BE49-F238E27FC236}">
                <a16:creationId xmlns:a16="http://schemas.microsoft.com/office/drawing/2014/main" id="{C0CDCC30-F385-40B2-BC73-AFF952C55969}"/>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1000443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94F3E8A1-E428-4216-A33A-A682DDAAA884}"/>
              </a:ext>
            </a:extLst>
          </p:cNvPr>
          <p:cNvPicPr>
            <a:picLocks noChangeAspect="1"/>
          </p:cNvPicPr>
          <p:nvPr/>
        </p:nvPicPr>
        <p:blipFill rotWithShape="1">
          <a:blip r:embed="rId2"/>
          <a:srcRect l="22695" r="9392" b="41839"/>
          <a:stretch/>
        </p:blipFill>
        <p:spPr>
          <a:xfrm>
            <a:off x="1089020" y="1568938"/>
            <a:ext cx="10013959" cy="3917462"/>
          </a:xfrm>
          <a:prstGeom prst="rect">
            <a:avLst/>
          </a:prstGeom>
        </p:spPr>
      </p:pic>
      <p:sp>
        <p:nvSpPr>
          <p:cNvPr id="4" name="TextBox 3">
            <a:extLst>
              <a:ext uri="{FF2B5EF4-FFF2-40B4-BE49-F238E27FC236}">
                <a16:creationId xmlns:a16="http://schemas.microsoft.com/office/drawing/2014/main" id="{D1DBAB06-7599-4A4F-A440-D83621497DFD}"/>
              </a:ext>
            </a:extLst>
          </p:cNvPr>
          <p:cNvSpPr txBox="1"/>
          <p:nvPr/>
        </p:nvSpPr>
        <p:spPr>
          <a:xfrm>
            <a:off x="10334506" y="1186934"/>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1</a:t>
            </a:r>
          </a:p>
        </p:txBody>
      </p:sp>
      <p:sp>
        <p:nvSpPr>
          <p:cNvPr id="5" name="Title 1">
            <a:extLst>
              <a:ext uri="{FF2B5EF4-FFF2-40B4-BE49-F238E27FC236}">
                <a16:creationId xmlns:a16="http://schemas.microsoft.com/office/drawing/2014/main" id="{6E1E6EFA-EA5D-47C8-A988-AB2CB2FF87F1}"/>
              </a:ext>
            </a:extLst>
          </p:cNvPr>
          <p:cNvSpPr>
            <a:spLocks noGrp="1"/>
          </p:cNvSpPr>
          <p:nvPr>
            <p:ph type="title"/>
          </p:nvPr>
        </p:nvSpPr>
        <p:spPr>
          <a:xfrm>
            <a:off x="0" y="126827"/>
            <a:ext cx="12192000" cy="629747"/>
          </a:xfrm>
          <a:solidFill>
            <a:schemeClr val="accent1"/>
          </a:solidFill>
        </p:spPr>
        <p:txBody>
          <a:bodyPr>
            <a:normAutofit fontScale="90000"/>
          </a:bodyPr>
          <a:lstStyle/>
          <a:p>
            <a:r>
              <a:rPr lang="en-US" dirty="0">
                <a:solidFill>
                  <a:schemeClr val="bg1"/>
                </a:solidFill>
              </a:rPr>
              <a:t>Launch Azure PowerShell in Cloud</a:t>
            </a:r>
          </a:p>
        </p:txBody>
      </p:sp>
      <p:pic>
        <p:nvPicPr>
          <p:cNvPr id="6" name="Picture 5">
            <a:extLst>
              <a:ext uri="{FF2B5EF4-FFF2-40B4-BE49-F238E27FC236}">
                <a16:creationId xmlns:a16="http://schemas.microsoft.com/office/drawing/2014/main" id="{9B428870-5208-4719-A5D2-03B785F105EC}"/>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920565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94F3E8A1-E428-4216-A33A-A682DDAAA884}"/>
              </a:ext>
            </a:extLst>
          </p:cNvPr>
          <p:cNvPicPr>
            <a:picLocks noChangeAspect="1"/>
          </p:cNvPicPr>
          <p:nvPr/>
        </p:nvPicPr>
        <p:blipFill rotWithShape="1">
          <a:blip r:embed="rId2"/>
          <a:srcRect t="58161" r="89" b="188"/>
          <a:stretch/>
        </p:blipFill>
        <p:spPr>
          <a:xfrm>
            <a:off x="592017" y="4065192"/>
            <a:ext cx="10978671" cy="21670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D1DBAB06-7599-4A4F-A440-D83621497DFD}"/>
              </a:ext>
            </a:extLst>
          </p:cNvPr>
          <p:cNvSpPr txBox="1"/>
          <p:nvPr/>
        </p:nvSpPr>
        <p:spPr>
          <a:xfrm>
            <a:off x="9953506" y="1634706"/>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1</a:t>
            </a:r>
          </a:p>
        </p:txBody>
      </p:sp>
      <p:pic>
        <p:nvPicPr>
          <p:cNvPr id="9" name="Picture 9" descr="Graphical user interface, text, email&#10;&#10;Description automatically generated">
            <a:extLst>
              <a:ext uri="{FF2B5EF4-FFF2-40B4-BE49-F238E27FC236}">
                <a16:creationId xmlns:a16="http://schemas.microsoft.com/office/drawing/2014/main" id="{279651C6-A5C3-4612-8702-B70BB9171832}"/>
              </a:ext>
            </a:extLst>
          </p:cNvPr>
          <p:cNvPicPr>
            <a:picLocks noChangeAspect="1"/>
          </p:cNvPicPr>
          <p:nvPr/>
        </p:nvPicPr>
        <p:blipFill rotWithShape="1">
          <a:blip r:embed="rId3"/>
          <a:srcRect t="6910"/>
          <a:stretch/>
        </p:blipFill>
        <p:spPr>
          <a:xfrm>
            <a:off x="950100" y="1013894"/>
            <a:ext cx="10001737" cy="283168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2EBAF8E-0DB2-4492-8DF3-3D10521DFEED}"/>
              </a:ext>
            </a:extLst>
          </p:cNvPr>
          <p:cNvSpPr txBox="1"/>
          <p:nvPr/>
        </p:nvSpPr>
        <p:spPr>
          <a:xfrm>
            <a:off x="4462404" y="3368224"/>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2</a:t>
            </a:r>
          </a:p>
        </p:txBody>
      </p:sp>
      <p:sp>
        <p:nvSpPr>
          <p:cNvPr id="5" name="TextBox 4">
            <a:extLst>
              <a:ext uri="{FF2B5EF4-FFF2-40B4-BE49-F238E27FC236}">
                <a16:creationId xmlns:a16="http://schemas.microsoft.com/office/drawing/2014/main" id="{64544789-FE39-4AD6-9523-BB92D7831ED9}"/>
              </a:ext>
            </a:extLst>
          </p:cNvPr>
          <p:cNvSpPr txBox="1"/>
          <p:nvPr/>
        </p:nvSpPr>
        <p:spPr>
          <a:xfrm>
            <a:off x="272795" y="3998862"/>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3</a:t>
            </a:r>
          </a:p>
        </p:txBody>
      </p:sp>
      <p:sp>
        <p:nvSpPr>
          <p:cNvPr id="8" name="Title 1">
            <a:extLst>
              <a:ext uri="{FF2B5EF4-FFF2-40B4-BE49-F238E27FC236}">
                <a16:creationId xmlns:a16="http://schemas.microsoft.com/office/drawing/2014/main" id="{00F675AD-81A3-4233-8463-32FA92541D9F}"/>
              </a:ext>
            </a:extLst>
          </p:cNvPr>
          <p:cNvSpPr>
            <a:spLocks noGrp="1"/>
          </p:cNvSpPr>
          <p:nvPr>
            <p:ph type="title"/>
          </p:nvPr>
        </p:nvSpPr>
        <p:spPr>
          <a:xfrm>
            <a:off x="0" y="126827"/>
            <a:ext cx="12192000" cy="629747"/>
          </a:xfrm>
          <a:solidFill>
            <a:schemeClr val="accent1"/>
          </a:solidFill>
        </p:spPr>
        <p:txBody>
          <a:bodyPr>
            <a:normAutofit fontScale="90000"/>
          </a:bodyPr>
          <a:lstStyle/>
          <a:p>
            <a:r>
              <a:rPr lang="en-US" dirty="0">
                <a:solidFill>
                  <a:schemeClr val="bg1"/>
                </a:solidFill>
              </a:rPr>
              <a:t>Launch Azure PowerShell in Cloud</a:t>
            </a:r>
          </a:p>
        </p:txBody>
      </p:sp>
      <p:pic>
        <p:nvPicPr>
          <p:cNvPr id="10" name="Picture 9">
            <a:extLst>
              <a:ext uri="{FF2B5EF4-FFF2-40B4-BE49-F238E27FC236}">
                <a16:creationId xmlns:a16="http://schemas.microsoft.com/office/drawing/2014/main" id="{CE12C667-FA82-4B88-84B3-2EC54A1FEDB2}"/>
              </a:ext>
            </a:extLst>
          </p:cNvPr>
          <p:cNvPicPr>
            <a:picLocks noChangeAspect="1"/>
          </p:cNvPicPr>
          <p:nvPr/>
        </p:nvPicPr>
        <p:blipFill>
          <a:blip r:embed="rId4"/>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18042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1F5535-7223-4E27-BF33-85593F904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20" b="12875"/>
          <a:stretch/>
        </p:blipFill>
        <p:spPr bwMode="auto">
          <a:xfrm>
            <a:off x="196677" y="1160028"/>
            <a:ext cx="2726870" cy="1515534"/>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Conversational AI: The engine behind frictionless citizen experience">
            <a:extLst>
              <a:ext uri="{FF2B5EF4-FFF2-40B4-BE49-F238E27FC236}">
                <a16:creationId xmlns:a16="http://schemas.microsoft.com/office/drawing/2014/main" id="{C7E2E513-C6A6-4694-9837-206A502F9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7"/>
          <a:stretch/>
        </p:blipFill>
        <p:spPr bwMode="auto">
          <a:xfrm>
            <a:off x="3067090" y="1161499"/>
            <a:ext cx="2731214" cy="1515534"/>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descr="natural language processing">
            <a:extLst>
              <a:ext uri="{FF2B5EF4-FFF2-40B4-BE49-F238E27FC236}">
                <a16:creationId xmlns:a16="http://schemas.microsoft.com/office/drawing/2014/main" id="{7D17DF9E-E990-4D8B-ABAE-3189E88C5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67" r="3" b="3"/>
          <a:stretch/>
        </p:blipFill>
        <p:spPr bwMode="auto">
          <a:xfrm>
            <a:off x="199623" y="2804169"/>
            <a:ext cx="2726870" cy="1515534"/>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Computer vision technology">
            <a:extLst>
              <a:ext uri="{FF2B5EF4-FFF2-40B4-BE49-F238E27FC236}">
                <a16:creationId xmlns:a16="http://schemas.microsoft.com/office/drawing/2014/main" id="{E39554D2-19D1-4657-A30D-F6A3FDC9B0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tretch/>
        </p:blipFill>
        <p:spPr bwMode="auto">
          <a:xfrm>
            <a:off x="3070035" y="2805641"/>
            <a:ext cx="2722747" cy="1515534"/>
          </a:xfrm>
          <a:prstGeom prst="rect">
            <a:avLst/>
          </a:prstGeom>
          <a:extLst>
            <a:ext uri="{909E8E84-426E-40DD-AFC4-6F175D3DCCD1}">
              <a14:hiddenFill xmlns:a14="http://schemas.microsoft.com/office/drawing/2010/main">
                <a:solidFill>
                  <a:srgbClr val="FFFFFF"/>
                </a:solidFill>
              </a14:hiddenFill>
            </a:ext>
          </a:extLst>
        </p:spPr>
      </p:pic>
      <p:sp>
        <p:nvSpPr>
          <p:cNvPr id="102" name="Title 1">
            <a:extLst>
              <a:ext uri="{FF2B5EF4-FFF2-40B4-BE49-F238E27FC236}">
                <a16:creationId xmlns:a16="http://schemas.microsoft.com/office/drawing/2014/main" id="{893C0853-3236-4BFB-8EAB-AEBAD05DDE4C}"/>
              </a:ext>
            </a:extLst>
          </p:cNvPr>
          <p:cNvSpPr txBox="1">
            <a:spLocks/>
          </p:cNvSpPr>
          <p:nvPr/>
        </p:nvSpPr>
        <p:spPr>
          <a:xfrm>
            <a:off x="631409" y="123826"/>
            <a:ext cx="8252696" cy="972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a:p>
        </p:txBody>
      </p:sp>
      <p:sp>
        <p:nvSpPr>
          <p:cNvPr id="106" name="Title 1">
            <a:extLst>
              <a:ext uri="{FF2B5EF4-FFF2-40B4-BE49-F238E27FC236}">
                <a16:creationId xmlns:a16="http://schemas.microsoft.com/office/drawing/2014/main" id="{52B594E7-B04E-4BC7-A97B-BEFF843B60D6}"/>
              </a:ext>
            </a:extLst>
          </p:cNvPr>
          <p:cNvSpPr>
            <a:spLocks noGrp="1"/>
          </p:cNvSpPr>
          <p:nvPr>
            <p:ph type="title"/>
          </p:nvPr>
        </p:nvSpPr>
        <p:spPr>
          <a:xfrm>
            <a:off x="0" y="121622"/>
            <a:ext cx="12192000" cy="636104"/>
          </a:xfrm>
          <a:solidFill>
            <a:schemeClr val="accent1"/>
          </a:solidFill>
        </p:spPr>
        <p:txBody>
          <a:bodyPr>
            <a:normAutofit fontScale="90000"/>
          </a:bodyPr>
          <a:lstStyle/>
          <a:p>
            <a:r>
              <a:rPr lang="en-US" sz="4000">
                <a:solidFill>
                  <a:schemeClr val="bg1"/>
                </a:solidFill>
              </a:rPr>
              <a:t>AI in Azure- Introduction</a:t>
            </a:r>
          </a:p>
        </p:txBody>
      </p:sp>
      <p:pic>
        <p:nvPicPr>
          <p:cNvPr id="2" name="Picture 2" descr="Table&#10;&#10;Description automatically generated">
            <a:extLst>
              <a:ext uri="{FF2B5EF4-FFF2-40B4-BE49-F238E27FC236}">
                <a16:creationId xmlns:a16="http://schemas.microsoft.com/office/drawing/2014/main" id="{974AD977-AFE3-443F-A1DD-03C5B0F0AE53}"/>
              </a:ext>
            </a:extLst>
          </p:cNvPr>
          <p:cNvPicPr>
            <a:picLocks noChangeAspect="1"/>
          </p:cNvPicPr>
          <p:nvPr/>
        </p:nvPicPr>
        <p:blipFill>
          <a:blip r:embed="rId6"/>
          <a:stretch>
            <a:fillRect/>
          </a:stretch>
        </p:blipFill>
        <p:spPr>
          <a:xfrm>
            <a:off x="5935944" y="1096480"/>
            <a:ext cx="6183406" cy="3223223"/>
          </a:xfrm>
          <a:prstGeom prst="rect">
            <a:avLst/>
          </a:prstGeom>
        </p:spPr>
      </p:pic>
      <p:pic>
        <p:nvPicPr>
          <p:cNvPr id="3" name="Picture 3" descr="Graphical user interface&#10;&#10;Description automatically generated">
            <a:extLst>
              <a:ext uri="{FF2B5EF4-FFF2-40B4-BE49-F238E27FC236}">
                <a16:creationId xmlns:a16="http://schemas.microsoft.com/office/drawing/2014/main" id="{D508A186-B1E0-468B-9C2C-D14E293851D9}"/>
              </a:ext>
            </a:extLst>
          </p:cNvPr>
          <p:cNvPicPr>
            <a:picLocks noChangeAspect="1"/>
          </p:cNvPicPr>
          <p:nvPr/>
        </p:nvPicPr>
        <p:blipFill>
          <a:blip r:embed="rId7"/>
          <a:stretch>
            <a:fillRect/>
          </a:stretch>
        </p:blipFill>
        <p:spPr>
          <a:xfrm>
            <a:off x="3129082" y="4603170"/>
            <a:ext cx="5533464" cy="2083642"/>
          </a:xfrm>
          <a:prstGeom prst="rect">
            <a:avLst/>
          </a:prstGeom>
        </p:spPr>
      </p:pic>
      <p:pic>
        <p:nvPicPr>
          <p:cNvPr id="11" name="Picture 10">
            <a:extLst>
              <a:ext uri="{FF2B5EF4-FFF2-40B4-BE49-F238E27FC236}">
                <a16:creationId xmlns:a16="http://schemas.microsoft.com/office/drawing/2014/main" id="{F41BE031-06EF-4145-80F9-B734D6A203EC}"/>
              </a:ext>
            </a:extLst>
          </p:cNvPr>
          <p:cNvPicPr>
            <a:picLocks noChangeAspect="1"/>
          </p:cNvPicPr>
          <p:nvPr/>
        </p:nvPicPr>
        <p:blipFill>
          <a:blip r:embed="rId8"/>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417598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iterate type="lt">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4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5D7D6B6-B727-4330-B488-00D99F33E6E8}"/>
              </a:ext>
            </a:extLst>
          </p:cNvPr>
          <p:cNvPicPr>
            <a:picLocks noChangeAspect="1"/>
          </p:cNvPicPr>
          <p:nvPr/>
        </p:nvPicPr>
        <p:blipFill>
          <a:blip r:embed="rId2"/>
          <a:stretch>
            <a:fillRect/>
          </a:stretch>
        </p:blipFill>
        <p:spPr>
          <a:xfrm>
            <a:off x="982785" y="2309348"/>
            <a:ext cx="10236200" cy="725073"/>
          </a:xfrm>
          <a:prstGeom prst="rect">
            <a:avLst/>
          </a:prstGeom>
        </p:spPr>
      </p:pic>
      <p:pic>
        <p:nvPicPr>
          <p:cNvPr id="3" name="Picture 3">
            <a:extLst>
              <a:ext uri="{FF2B5EF4-FFF2-40B4-BE49-F238E27FC236}">
                <a16:creationId xmlns:a16="http://schemas.microsoft.com/office/drawing/2014/main" id="{78FA3203-B84F-4F6C-B8EC-FC79755733EF}"/>
              </a:ext>
            </a:extLst>
          </p:cNvPr>
          <p:cNvPicPr>
            <a:picLocks noChangeAspect="1"/>
          </p:cNvPicPr>
          <p:nvPr/>
        </p:nvPicPr>
        <p:blipFill>
          <a:blip r:embed="rId3"/>
          <a:stretch>
            <a:fillRect/>
          </a:stretch>
        </p:blipFill>
        <p:spPr>
          <a:xfrm>
            <a:off x="1087925" y="4087935"/>
            <a:ext cx="911225" cy="479669"/>
          </a:xfrm>
          <a:prstGeom prst="rect">
            <a:avLst/>
          </a:prstGeom>
        </p:spPr>
      </p:pic>
      <p:sp>
        <p:nvSpPr>
          <p:cNvPr id="5" name="TextBox 4">
            <a:extLst>
              <a:ext uri="{FF2B5EF4-FFF2-40B4-BE49-F238E27FC236}">
                <a16:creationId xmlns:a16="http://schemas.microsoft.com/office/drawing/2014/main" id="{694D3CD2-5B2E-4974-A4FC-9C8511A266AE}"/>
              </a:ext>
            </a:extLst>
          </p:cNvPr>
          <p:cNvSpPr txBox="1"/>
          <p:nvPr/>
        </p:nvSpPr>
        <p:spPr>
          <a:xfrm>
            <a:off x="556688" y="1882552"/>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1</a:t>
            </a:r>
          </a:p>
        </p:txBody>
      </p:sp>
      <p:sp>
        <p:nvSpPr>
          <p:cNvPr id="9" name="TextBox 8">
            <a:extLst>
              <a:ext uri="{FF2B5EF4-FFF2-40B4-BE49-F238E27FC236}">
                <a16:creationId xmlns:a16="http://schemas.microsoft.com/office/drawing/2014/main" id="{CDD4A836-AF98-4187-9A4A-18480AEB8456}"/>
              </a:ext>
            </a:extLst>
          </p:cNvPr>
          <p:cNvSpPr txBox="1"/>
          <p:nvPr/>
        </p:nvSpPr>
        <p:spPr>
          <a:xfrm>
            <a:off x="556688" y="3718603"/>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2</a:t>
            </a:r>
          </a:p>
        </p:txBody>
      </p:sp>
      <p:sp>
        <p:nvSpPr>
          <p:cNvPr id="11" name="TextBox 10">
            <a:extLst>
              <a:ext uri="{FF2B5EF4-FFF2-40B4-BE49-F238E27FC236}">
                <a16:creationId xmlns:a16="http://schemas.microsoft.com/office/drawing/2014/main" id="{7B5593F3-80B0-43D4-874E-86829711C57B}"/>
              </a:ext>
            </a:extLst>
          </p:cNvPr>
          <p:cNvSpPr txBox="1"/>
          <p:nvPr/>
        </p:nvSpPr>
        <p:spPr>
          <a:xfrm>
            <a:off x="888996" y="1885892"/>
            <a:ext cx="84661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Run this command: To download the sample application and save the folder called ai-900</a:t>
            </a:r>
          </a:p>
        </p:txBody>
      </p:sp>
      <p:sp>
        <p:nvSpPr>
          <p:cNvPr id="12" name="TextBox 11">
            <a:extLst>
              <a:ext uri="{FF2B5EF4-FFF2-40B4-BE49-F238E27FC236}">
                <a16:creationId xmlns:a16="http://schemas.microsoft.com/office/drawing/2014/main" id="{F559E6B2-1330-44DC-8F4A-ED6623BA39A2}"/>
              </a:ext>
            </a:extLst>
          </p:cNvPr>
          <p:cNvSpPr txBox="1"/>
          <p:nvPr/>
        </p:nvSpPr>
        <p:spPr>
          <a:xfrm>
            <a:off x="932757" y="3718603"/>
            <a:ext cx="66295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Run this command: To see all the files in your Cloud Shell storage</a:t>
            </a:r>
            <a:endParaRPr lang="en-US" dirty="0"/>
          </a:p>
        </p:txBody>
      </p:sp>
      <p:sp>
        <p:nvSpPr>
          <p:cNvPr id="10" name="Title 1">
            <a:extLst>
              <a:ext uri="{FF2B5EF4-FFF2-40B4-BE49-F238E27FC236}">
                <a16:creationId xmlns:a16="http://schemas.microsoft.com/office/drawing/2014/main" id="{81C58B0D-805F-4987-B91C-5DD0EADA3D33}"/>
              </a:ext>
            </a:extLst>
          </p:cNvPr>
          <p:cNvSpPr>
            <a:spLocks noGrp="1"/>
          </p:cNvSpPr>
          <p:nvPr>
            <p:ph type="title"/>
          </p:nvPr>
        </p:nvSpPr>
        <p:spPr>
          <a:xfrm>
            <a:off x="0" y="126827"/>
            <a:ext cx="12192000" cy="648088"/>
          </a:xfrm>
          <a:solidFill>
            <a:schemeClr val="accent1"/>
          </a:solidFill>
        </p:spPr>
        <p:txBody>
          <a:bodyPr>
            <a:normAutofit fontScale="90000"/>
          </a:bodyPr>
          <a:lstStyle/>
          <a:p>
            <a:r>
              <a:rPr lang="en-US" dirty="0">
                <a:solidFill>
                  <a:schemeClr val="bg1"/>
                </a:solidFill>
              </a:rPr>
              <a:t>Configure and run the Python program</a:t>
            </a:r>
          </a:p>
        </p:txBody>
      </p:sp>
      <p:pic>
        <p:nvPicPr>
          <p:cNvPr id="13" name="Picture 12">
            <a:extLst>
              <a:ext uri="{FF2B5EF4-FFF2-40B4-BE49-F238E27FC236}">
                <a16:creationId xmlns:a16="http://schemas.microsoft.com/office/drawing/2014/main" id="{83FF5549-E072-4639-BCA1-FAC97038EA69}"/>
              </a:ext>
            </a:extLst>
          </p:cNvPr>
          <p:cNvPicPr>
            <a:picLocks noChangeAspect="1"/>
          </p:cNvPicPr>
          <p:nvPr/>
        </p:nvPicPr>
        <p:blipFill>
          <a:blip r:embed="rId4"/>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1698734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16AC18D0-DFC3-4909-B1F2-B1FE0C0A0042}"/>
              </a:ext>
            </a:extLst>
          </p:cNvPr>
          <p:cNvPicPr>
            <a:picLocks noChangeAspect="1"/>
          </p:cNvPicPr>
          <p:nvPr/>
        </p:nvPicPr>
        <p:blipFill>
          <a:blip r:embed="rId3"/>
          <a:stretch>
            <a:fillRect/>
          </a:stretch>
        </p:blipFill>
        <p:spPr>
          <a:xfrm>
            <a:off x="599987" y="814104"/>
            <a:ext cx="10643323" cy="585671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6AD0723-40BB-4C63-A715-F39E885EE0AC}"/>
              </a:ext>
            </a:extLst>
          </p:cNvPr>
          <p:cNvSpPr txBox="1"/>
          <p:nvPr/>
        </p:nvSpPr>
        <p:spPr>
          <a:xfrm>
            <a:off x="999642" y="2897923"/>
            <a:ext cx="429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3</a:t>
            </a:r>
          </a:p>
        </p:txBody>
      </p:sp>
      <p:sp>
        <p:nvSpPr>
          <p:cNvPr id="9" name="TextBox 8">
            <a:extLst>
              <a:ext uri="{FF2B5EF4-FFF2-40B4-BE49-F238E27FC236}">
                <a16:creationId xmlns:a16="http://schemas.microsoft.com/office/drawing/2014/main" id="{D965F185-37C1-43BE-B2EA-8CC4DCE499C0}"/>
              </a:ext>
            </a:extLst>
          </p:cNvPr>
          <p:cNvSpPr txBox="1"/>
          <p:nvPr/>
        </p:nvSpPr>
        <p:spPr>
          <a:xfrm>
            <a:off x="1542268" y="4736859"/>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4</a:t>
            </a:r>
          </a:p>
        </p:txBody>
      </p:sp>
      <p:sp>
        <p:nvSpPr>
          <p:cNvPr id="11" name="TextBox 10">
            <a:extLst>
              <a:ext uri="{FF2B5EF4-FFF2-40B4-BE49-F238E27FC236}">
                <a16:creationId xmlns:a16="http://schemas.microsoft.com/office/drawing/2014/main" id="{3C5AD10E-092C-4791-AE71-822391DD7747}"/>
              </a:ext>
            </a:extLst>
          </p:cNvPr>
          <p:cNvSpPr txBox="1"/>
          <p:nvPr/>
        </p:nvSpPr>
        <p:spPr>
          <a:xfrm>
            <a:off x="7530680" y="2260568"/>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5</a:t>
            </a:r>
          </a:p>
        </p:txBody>
      </p:sp>
      <p:sp>
        <p:nvSpPr>
          <p:cNvPr id="13" name="TextBox 12">
            <a:extLst>
              <a:ext uri="{FF2B5EF4-FFF2-40B4-BE49-F238E27FC236}">
                <a16:creationId xmlns:a16="http://schemas.microsoft.com/office/drawing/2014/main" id="{E28B05C2-6EEF-4492-BDA3-1AABE37B482E}"/>
              </a:ext>
            </a:extLst>
          </p:cNvPr>
          <p:cNvSpPr txBox="1"/>
          <p:nvPr/>
        </p:nvSpPr>
        <p:spPr>
          <a:xfrm>
            <a:off x="9852345" y="2229241"/>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6</a:t>
            </a:r>
          </a:p>
        </p:txBody>
      </p:sp>
      <p:sp>
        <p:nvSpPr>
          <p:cNvPr id="15" name="TextBox 14">
            <a:extLst>
              <a:ext uri="{FF2B5EF4-FFF2-40B4-BE49-F238E27FC236}">
                <a16:creationId xmlns:a16="http://schemas.microsoft.com/office/drawing/2014/main" id="{7EDA80EF-23CD-4E35-BAF6-7477E30AA78C}"/>
              </a:ext>
            </a:extLst>
          </p:cNvPr>
          <p:cNvSpPr txBox="1"/>
          <p:nvPr/>
        </p:nvSpPr>
        <p:spPr>
          <a:xfrm>
            <a:off x="9852345" y="2502779"/>
            <a:ext cx="426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cs typeface="Calibri"/>
              </a:rPr>
              <a:t>7</a:t>
            </a:r>
          </a:p>
        </p:txBody>
      </p:sp>
      <p:sp>
        <p:nvSpPr>
          <p:cNvPr id="10" name="Title 1">
            <a:extLst>
              <a:ext uri="{FF2B5EF4-FFF2-40B4-BE49-F238E27FC236}">
                <a16:creationId xmlns:a16="http://schemas.microsoft.com/office/drawing/2014/main" id="{55945974-3D04-436D-8CD1-BA67E734F910}"/>
              </a:ext>
            </a:extLst>
          </p:cNvPr>
          <p:cNvSpPr>
            <a:spLocks noGrp="1"/>
          </p:cNvSpPr>
          <p:nvPr>
            <p:ph type="title"/>
          </p:nvPr>
        </p:nvSpPr>
        <p:spPr>
          <a:xfrm>
            <a:off x="0" y="126827"/>
            <a:ext cx="12192000" cy="648088"/>
          </a:xfrm>
          <a:solidFill>
            <a:schemeClr val="accent1"/>
          </a:solidFill>
        </p:spPr>
        <p:txBody>
          <a:bodyPr>
            <a:normAutofit fontScale="90000"/>
          </a:bodyPr>
          <a:lstStyle/>
          <a:p>
            <a:r>
              <a:rPr lang="en-US" dirty="0">
                <a:solidFill>
                  <a:schemeClr val="bg1"/>
                </a:solidFill>
              </a:rPr>
              <a:t>Configure and run the Python program</a:t>
            </a:r>
          </a:p>
        </p:txBody>
      </p:sp>
    </p:spTree>
    <p:extLst>
      <p:ext uri="{BB962C8B-B14F-4D97-AF65-F5344CB8AC3E}">
        <p14:creationId xmlns:p14="http://schemas.microsoft.com/office/powerpoint/2010/main" val="801986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is is an image of a receipt.">
            <a:extLst>
              <a:ext uri="{FF2B5EF4-FFF2-40B4-BE49-F238E27FC236}">
                <a16:creationId xmlns:a16="http://schemas.microsoft.com/office/drawing/2014/main" id="{1715FD13-23FD-458D-AB1C-AFEC1C070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733" y="2789695"/>
            <a:ext cx="2467360" cy="38985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55EE17-8A50-42DD-BBCC-E0BA729E3E5E}"/>
              </a:ext>
            </a:extLst>
          </p:cNvPr>
          <p:cNvSpPr txBox="1"/>
          <p:nvPr/>
        </p:nvSpPr>
        <p:spPr>
          <a:xfrm>
            <a:off x="490535" y="2451141"/>
            <a:ext cx="2560337" cy="338554"/>
          </a:xfrm>
          <a:prstGeom prst="rect">
            <a:avLst/>
          </a:prstGeom>
          <a:noFill/>
          <a:ln>
            <a:noFill/>
          </a:ln>
          <a:effectLst>
            <a:glow rad="63500">
              <a:schemeClr val="accent5">
                <a:satMod val="175000"/>
                <a:alpha val="40000"/>
              </a:schemeClr>
            </a:glow>
          </a:effectLst>
        </p:spPr>
        <p:txBody>
          <a:bodyPr wrap="square" lIns="91440" tIns="45720" rIns="91440" bIns="45720" rtlCol="0" anchor="t">
            <a:spAutoFit/>
          </a:bodyPr>
          <a:lstStyle/>
          <a:p>
            <a:r>
              <a:rPr lang="en-US" sz="1600" b="1" dirty="0">
                <a:solidFill>
                  <a:srgbClr val="0070C0"/>
                </a:solidFill>
                <a:latin typeface="Segoe UI"/>
                <a:cs typeface="Segoe UI"/>
              </a:rPr>
              <a:t>Input Image of Receipt</a:t>
            </a:r>
            <a:endParaRPr lang="en-US" sz="2400" dirty="0"/>
          </a:p>
        </p:txBody>
      </p:sp>
      <p:pic>
        <p:nvPicPr>
          <p:cNvPr id="3" name="Picture 3" descr="Graphical user interface, text&#10;&#10;Description automatically generated">
            <a:extLst>
              <a:ext uri="{FF2B5EF4-FFF2-40B4-BE49-F238E27FC236}">
                <a16:creationId xmlns:a16="http://schemas.microsoft.com/office/drawing/2014/main" id="{BBC2F5A4-D105-407E-9810-AC6B1B83527E}"/>
              </a:ext>
            </a:extLst>
          </p:cNvPr>
          <p:cNvPicPr>
            <a:picLocks noChangeAspect="1"/>
          </p:cNvPicPr>
          <p:nvPr/>
        </p:nvPicPr>
        <p:blipFill>
          <a:blip r:embed="rId3"/>
          <a:stretch>
            <a:fillRect/>
          </a:stretch>
        </p:blipFill>
        <p:spPr>
          <a:xfrm>
            <a:off x="6045087" y="894598"/>
            <a:ext cx="5117267" cy="5407358"/>
          </a:xfrm>
          <a:prstGeom prst="rect">
            <a:avLst/>
          </a:prstGeom>
        </p:spPr>
      </p:pic>
      <p:sp>
        <p:nvSpPr>
          <p:cNvPr id="7" name="TextBox 6">
            <a:extLst>
              <a:ext uri="{FF2B5EF4-FFF2-40B4-BE49-F238E27FC236}">
                <a16:creationId xmlns:a16="http://schemas.microsoft.com/office/drawing/2014/main" id="{D548C950-A2EE-4E9C-90B6-E4A67EAA0115}"/>
              </a:ext>
            </a:extLst>
          </p:cNvPr>
          <p:cNvSpPr txBox="1"/>
          <p:nvPr/>
        </p:nvSpPr>
        <p:spPr>
          <a:xfrm>
            <a:off x="5031135" y="3429000"/>
            <a:ext cx="1013952" cy="338554"/>
          </a:xfrm>
          <a:prstGeom prst="rect">
            <a:avLst/>
          </a:prstGeom>
          <a:noFill/>
          <a:ln>
            <a:noFill/>
          </a:ln>
          <a:effectLst>
            <a:glow rad="63500">
              <a:schemeClr val="accent5">
                <a:satMod val="175000"/>
                <a:alpha val="40000"/>
              </a:schemeClr>
            </a:glow>
          </a:effectLst>
        </p:spPr>
        <p:txBody>
          <a:bodyPr wrap="square" lIns="91440" tIns="45720" rIns="91440" bIns="45720" rtlCol="0" anchor="t">
            <a:spAutoFit/>
          </a:bodyPr>
          <a:lstStyle/>
          <a:p>
            <a:r>
              <a:rPr lang="en-US" sz="1600" b="1" dirty="0">
                <a:solidFill>
                  <a:srgbClr val="0070C0"/>
                </a:solidFill>
                <a:latin typeface="Segoe UI"/>
                <a:cs typeface="Segoe UI"/>
              </a:rPr>
              <a:t>Output</a:t>
            </a:r>
            <a:endParaRPr lang="en-US" dirty="0"/>
          </a:p>
        </p:txBody>
      </p:sp>
      <p:sp>
        <p:nvSpPr>
          <p:cNvPr id="9" name="Title 1">
            <a:extLst>
              <a:ext uri="{FF2B5EF4-FFF2-40B4-BE49-F238E27FC236}">
                <a16:creationId xmlns:a16="http://schemas.microsoft.com/office/drawing/2014/main" id="{EA942D98-FF08-4CB2-8D6F-0441435559BA}"/>
              </a:ext>
            </a:extLst>
          </p:cNvPr>
          <p:cNvSpPr>
            <a:spLocks noGrp="1"/>
          </p:cNvSpPr>
          <p:nvPr>
            <p:ph type="title"/>
          </p:nvPr>
        </p:nvSpPr>
        <p:spPr>
          <a:xfrm>
            <a:off x="0" y="88969"/>
            <a:ext cx="12192000" cy="636104"/>
          </a:xfrm>
          <a:solidFill>
            <a:schemeClr val="accent1"/>
          </a:solidFill>
        </p:spPr>
        <p:txBody>
          <a:bodyPr>
            <a:normAutofit fontScale="90000"/>
          </a:bodyPr>
          <a:lstStyle/>
          <a:p>
            <a:r>
              <a:rPr lang="en-US" dirty="0">
                <a:solidFill>
                  <a:schemeClr val="bg1"/>
                </a:solidFill>
              </a:rPr>
              <a:t>Form Recognizer – Output result</a:t>
            </a:r>
          </a:p>
        </p:txBody>
      </p:sp>
      <p:pic>
        <p:nvPicPr>
          <p:cNvPr id="8" name="Picture 5" descr="Text&#10;&#10;Description automatically generated">
            <a:extLst>
              <a:ext uri="{FF2B5EF4-FFF2-40B4-BE49-F238E27FC236}">
                <a16:creationId xmlns:a16="http://schemas.microsoft.com/office/drawing/2014/main" id="{1B7310D9-E691-431F-BC63-CECE2452EA79}"/>
              </a:ext>
            </a:extLst>
          </p:cNvPr>
          <p:cNvPicPr>
            <a:picLocks noChangeAspect="1"/>
          </p:cNvPicPr>
          <p:nvPr/>
        </p:nvPicPr>
        <p:blipFill>
          <a:blip r:embed="rId4"/>
          <a:stretch>
            <a:fillRect/>
          </a:stretch>
        </p:blipFill>
        <p:spPr>
          <a:xfrm>
            <a:off x="735876" y="1435513"/>
            <a:ext cx="2761130" cy="797170"/>
          </a:xfrm>
          <a:prstGeom prst="rect">
            <a:avLst/>
          </a:prstGeom>
        </p:spPr>
      </p:pic>
      <p:sp>
        <p:nvSpPr>
          <p:cNvPr id="10" name="TextBox 9">
            <a:extLst>
              <a:ext uri="{FF2B5EF4-FFF2-40B4-BE49-F238E27FC236}">
                <a16:creationId xmlns:a16="http://schemas.microsoft.com/office/drawing/2014/main" id="{E70D0C87-654E-4854-B86A-700A62CEA28E}"/>
              </a:ext>
            </a:extLst>
          </p:cNvPr>
          <p:cNvSpPr txBox="1"/>
          <p:nvPr/>
        </p:nvSpPr>
        <p:spPr>
          <a:xfrm>
            <a:off x="490535" y="833842"/>
            <a:ext cx="4670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Run this command to execute Python Program: To read the text</a:t>
            </a:r>
            <a:endParaRPr lang="en-US" dirty="0"/>
          </a:p>
        </p:txBody>
      </p:sp>
      <p:pic>
        <p:nvPicPr>
          <p:cNvPr id="11" name="Picture 10">
            <a:extLst>
              <a:ext uri="{FF2B5EF4-FFF2-40B4-BE49-F238E27FC236}">
                <a16:creationId xmlns:a16="http://schemas.microsoft.com/office/drawing/2014/main" id="{DC2E7674-2A4F-4E02-8467-13DE61879D18}"/>
              </a:ext>
            </a:extLst>
          </p:cNvPr>
          <p:cNvPicPr>
            <a:picLocks noChangeAspect="1"/>
          </p:cNvPicPr>
          <p:nvPr/>
        </p:nvPicPr>
        <p:blipFill>
          <a:blip r:embed="rId5"/>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3356970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Microsoft&amp;#39;s GitHub CEO steps down - The Verge">
            <a:extLst>
              <a:ext uri="{FF2B5EF4-FFF2-40B4-BE49-F238E27FC236}">
                <a16:creationId xmlns:a16="http://schemas.microsoft.com/office/drawing/2014/main" id="{74998233-3A67-FC44-ADB1-49CD28BE4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96" y="512476"/>
            <a:ext cx="7008312" cy="459327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82ADF08-C7B2-4D98-9EDF-FE4280632C2D}"/>
              </a:ext>
            </a:extLst>
          </p:cNvPr>
          <p:cNvSpPr>
            <a:spLocks noGrp="1"/>
          </p:cNvSpPr>
          <p:nvPr>
            <p:ph type="title"/>
          </p:nvPr>
        </p:nvSpPr>
        <p:spPr>
          <a:xfrm>
            <a:off x="0" y="88969"/>
            <a:ext cx="12192000" cy="636104"/>
          </a:xfrm>
          <a:solidFill>
            <a:schemeClr val="accent1"/>
          </a:solidFill>
        </p:spPr>
        <p:txBody>
          <a:bodyPr>
            <a:normAutofit fontScale="90000"/>
          </a:bodyPr>
          <a:lstStyle/>
          <a:p>
            <a:r>
              <a:rPr lang="en-US" dirty="0">
                <a:solidFill>
                  <a:schemeClr val="bg1"/>
                </a:solidFill>
              </a:rPr>
              <a:t>Technologies Used</a:t>
            </a:r>
          </a:p>
        </p:txBody>
      </p:sp>
      <p:sp>
        <p:nvSpPr>
          <p:cNvPr id="3" name="TextBox 2">
            <a:extLst>
              <a:ext uri="{FF2B5EF4-FFF2-40B4-BE49-F238E27FC236}">
                <a16:creationId xmlns:a16="http://schemas.microsoft.com/office/drawing/2014/main" id="{5518C215-8783-DA4C-85C9-0B8E0C639902}"/>
              </a:ext>
            </a:extLst>
          </p:cNvPr>
          <p:cNvSpPr txBox="1"/>
          <p:nvPr/>
        </p:nvSpPr>
        <p:spPr>
          <a:xfrm>
            <a:off x="150312" y="864296"/>
            <a:ext cx="11329792" cy="369332"/>
          </a:xfrm>
          <a:prstGeom prst="rect">
            <a:avLst/>
          </a:prstGeom>
          <a:noFill/>
        </p:spPr>
        <p:txBody>
          <a:bodyPr wrap="square" rtlCol="0">
            <a:spAutoFit/>
          </a:bodyPr>
          <a:lstStyle/>
          <a:p>
            <a:r>
              <a:rPr lang="it-IT" i="1" dirty="0" err="1">
                <a:solidFill>
                  <a:srgbClr val="00B0F0"/>
                </a:solidFill>
                <a:latin typeface="Segoe UI" panose="020B0502040204020203" pitchFamily="34" charset="0"/>
              </a:rPr>
              <a:t>https</a:t>
            </a:r>
            <a:r>
              <a:rPr lang="it-IT" i="1" dirty="0">
                <a:solidFill>
                  <a:srgbClr val="00B0F0"/>
                </a:solidFill>
                <a:latin typeface="Segoe UI" panose="020B0502040204020203" pitchFamily="34" charset="0"/>
              </a:rPr>
              <a:t>://</a:t>
            </a:r>
            <a:r>
              <a:rPr lang="it-IT" i="1" dirty="0" err="1">
                <a:solidFill>
                  <a:srgbClr val="00B0F0"/>
                </a:solidFill>
                <a:latin typeface="Segoe UI" panose="020B0502040204020203" pitchFamily="34" charset="0"/>
              </a:rPr>
              <a:t>github.com</a:t>
            </a:r>
            <a:r>
              <a:rPr lang="it-IT" i="1" dirty="0">
                <a:solidFill>
                  <a:srgbClr val="00B0F0"/>
                </a:solidFill>
                <a:latin typeface="Segoe UI" panose="020B0502040204020203" pitchFamily="34" charset="0"/>
              </a:rPr>
              <a:t>/</a:t>
            </a:r>
            <a:r>
              <a:rPr lang="it-IT" i="1" dirty="0" err="1">
                <a:solidFill>
                  <a:srgbClr val="00B0F0"/>
                </a:solidFill>
                <a:latin typeface="Segoe UI" panose="020B0502040204020203" pitchFamily="34" charset="0"/>
              </a:rPr>
              <a:t>MicrosoftLearning</a:t>
            </a:r>
            <a:r>
              <a:rPr lang="it-IT" i="1" dirty="0">
                <a:solidFill>
                  <a:srgbClr val="00B0F0"/>
                </a:solidFill>
                <a:latin typeface="Segoe UI" panose="020B0502040204020203" pitchFamily="34" charset="0"/>
              </a:rPr>
              <a:t>/AI-900-AIFundamentals</a:t>
            </a:r>
            <a:endParaRPr lang="en-US" dirty="0"/>
          </a:p>
        </p:txBody>
      </p:sp>
      <p:pic>
        <p:nvPicPr>
          <p:cNvPr id="1032" name="Picture 8" descr="Azure free exam voucher AI-900 &amp;amp; DP-900 (2020) - TechiWIZ">
            <a:extLst>
              <a:ext uri="{FF2B5EF4-FFF2-40B4-BE49-F238E27FC236}">
                <a16:creationId xmlns:a16="http://schemas.microsoft.com/office/drawing/2014/main" id="{53C0F7F1-2F46-9E48-8538-5628DC1FD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994" y="3627430"/>
            <a:ext cx="3820333" cy="21495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werShell - MuniTech Academy">
            <a:extLst>
              <a:ext uri="{FF2B5EF4-FFF2-40B4-BE49-F238E27FC236}">
                <a16:creationId xmlns:a16="http://schemas.microsoft.com/office/drawing/2014/main" id="{95A94ED0-83D7-074F-BB6B-2367E7E3C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6455" y="1990794"/>
            <a:ext cx="3273272" cy="16366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Python Logo | Python Software Foundation">
            <a:extLst>
              <a:ext uri="{FF2B5EF4-FFF2-40B4-BE49-F238E27FC236}">
                <a16:creationId xmlns:a16="http://schemas.microsoft.com/office/drawing/2014/main" id="{02E51A82-C6A0-FF45-8263-ADC7B16423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155" y="3972815"/>
            <a:ext cx="49149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62043EF-0814-4D0D-9AD2-3B2BEC8CB34A}"/>
              </a:ext>
            </a:extLst>
          </p:cNvPr>
          <p:cNvPicPr>
            <a:picLocks noChangeAspect="1"/>
          </p:cNvPicPr>
          <p:nvPr/>
        </p:nvPicPr>
        <p:blipFill>
          <a:blip r:embed="rId7"/>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447866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D135F9-24C4-47B5-B101-1F6942D30EFE}"/>
              </a:ext>
            </a:extLst>
          </p:cNvPr>
          <p:cNvPicPr>
            <a:picLocks noChangeAspect="1"/>
          </p:cNvPicPr>
          <p:nvPr/>
        </p:nvPicPr>
        <p:blipFill>
          <a:blip r:embed="rId2"/>
          <a:stretch>
            <a:fillRect/>
          </a:stretch>
        </p:blipFill>
        <p:spPr>
          <a:xfrm>
            <a:off x="338137" y="2096915"/>
            <a:ext cx="11515725" cy="3438525"/>
          </a:xfrm>
          <a:prstGeom prst="rect">
            <a:avLst/>
          </a:prstGeom>
        </p:spPr>
      </p:pic>
      <p:sp>
        <p:nvSpPr>
          <p:cNvPr id="11" name="Title 1">
            <a:extLst>
              <a:ext uri="{FF2B5EF4-FFF2-40B4-BE49-F238E27FC236}">
                <a16:creationId xmlns:a16="http://schemas.microsoft.com/office/drawing/2014/main" id="{CBDEF79A-E39F-40B3-AB9A-C2498031C0DD}"/>
              </a:ext>
            </a:extLst>
          </p:cNvPr>
          <p:cNvSpPr>
            <a:spLocks noGrp="1"/>
          </p:cNvSpPr>
          <p:nvPr>
            <p:ph type="title"/>
          </p:nvPr>
        </p:nvSpPr>
        <p:spPr>
          <a:xfrm>
            <a:off x="0" y="97207"/>
            <a:ext cx="12192000" cy="636104"/>
          </a:xfrm>
          <a:solidFill>
            <a:schemeClr val="accent1"/>
          </a:solidFill>
        </p:spPr>
        <p:txBody>
          <a:bodyPr>
            <a:normAutofit fontScale="90000"/>
          </a:bodyPr>
          <a:lstStyle/>
          <a:p>
            <a:r>
              <a:rPr lang="en-US" dirty="0">
                <a:solidFill>
                  <a:schemeClr val="bg1"/>
                </a:solidFill>
              </a:rPr>
              <a:t>Technical Architecture</a:t>
            </a:r>
          </a:p>
        </p:txBody>
      </p:sp>
      <p:pic>
        <p:nvPicPr>
          <p:cNvPr id="4" name="Picture 3">
            <a:extLst>
              <a:ext uri="{FF2B5EF4-FFF2-40B4-BE49-F238E27FC236}">
                <a16:creationId xmlns:a16="http://schemas.microsoft.com/office/drawing/2014/main" id="{D2F6728A-0B62-46A6-A043-7958D8A6F40E}"/>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635731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BFBDA47-9239-4072-B10C-90BB8A75CB59}"/>
              </a:ext>
            </a:extLst>
          </p:cNvPr>
          <p:cNvSpPr txBox="1"/>
          <p:nvPr/>
        </p:nvSpPr>
        <p:spPr>
          <a:xfrm>
            <a:off x="650631" y="230554"/>
            <a:ext cx="1077350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latin typeface="Calibri Light"/>
                <a:cs typeface="Calibri Light"/>
              </a:rPr>
              <a:t>Path to Microsoft Azure AI 900 Certification​</a:t>
            </a:r>
            <a:endParaRPr lang="en-US" dirty="0"/>
          </a:p>
        </p:txBody>
      </p:sp>
      <p:sp>
        <p:nvSpPr>
          <p:cNvPr id="12" name="TextBox 11">
            <a:extLst>
              <a:ext uri="{FF2B5EF4-FFF2-40B4-BE49-F238E27FC236}">
                <a16:creationId xmlns:a16="http://schemas.microsoft.com/office/drawing/2014/main" id="{C12CA0DC-7BAD-4DE5-A5FE-36A2A441FC34}"/>
              </a:ext>
            </a:extLst>
          </p:cNvPr>
          <p:cNvSpPr txBox="1"/>
          <p:nvPr/>
        </p:nvSpPr>
        <p:spPr>
          <a:xfrm>
            <a:off x="2223477" y="1060938"/>
            <a:ext cx="61917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171717"/>
                </a:solidFill>
                <a:latin typeface="Segoe UI"/>
                <a:ea typeface="Arial Unicode MS"/>
              </a:rPr>
              <a:t>Microsoft Azure AI Fundamentals</a:t>
            </a:r>
          </a:p>
        </p:txBody>
      </p:sp>
      <p:pic>
        <p:nvPicPr>
          <p:cNvPr id="14" name="Picture 14">
            <a:extLst>
              <a:ext uri="{FF2B5EF4-FFF2-40B4-BE49-F238E27FC236}">
                <a16:creationId xmlns:a16="http://schemas.microsoft.com/office/drawing/2014/main" id="{CB216960-C89A-47CF-BFF0-39D9E5C6E203}"/>
              </a:ext>
            </a:extLst>
          </p:cNvPr>
          <p:cNvPicPr>
            <a:picLocks noChangeAspect="1"/>
          </p:cNvPicPr>
          <p:nvPr/>
        </p:nvPicPr>
        <p:blipFill>
          <a:blip r:embed="rId2"/>
          <a:stretch>
            <a:fillRect/>
          </a:stretch>
        </p:blipFill>
        <p:spPr>
          <a:xfrm>
            <a:off x="84015" y="5872220"/>
            <a:ext cx="2743200" cy="291253"/>
          </a:xfrm>
          <a:prstGeom prst="rect">
            <a:avLst/>
          </a:prstGeom>
        </p:spPr>
      </p:pic>
      <p:pic>
        <p:nvPicPr>
          <p:cNvPr id="15" name="Picture 15">
            <a:extLst>
              <a:ext uri="{FF2B5EF4-FFF2-40B4-BE49-F238E27FC236}">
                <a16:creationId xmlns:a16="http://schemas.microsoft.com/office/drawing/2014/main" id="{F2198D01-099D-4278-9B63-EB2886F75CAB}"/>
              </a:ext>
            </a:extLst>
          </p:cNvPr>
          <p:cNvPicPr>
            <a:picLocks noChangeAspect="1"/>
          </p:cNvPicPr>
          <p:nvPr/>
        </p:nvPicPr>
        <p:blipFill>
          <a:blip r:embed="rId3"/>
          <a:stretch>
            <a:fillRect/>
          </a:stretch>
        </p:blipFill>
        <p:spPr>
          <a:xfrm>
            <a:off x="2818667" y="5016745"/>
            <a:ext cx="400050" cy="1162050"/>
          </a:xfrm>
          <a:prstGeom prst="rect">
            <a:avLst/>
          </a:prstGeom>
        </p:spPr>
      </p:pic>
      <p:pic>
        <p:nvPicPr>
          <p:cNvPr id="16" name="Picture 16">
            <a:extLst>
              <a:ext uri="{FF2B5EF4-FFF2-40B4-BE49-F238E27FC236}">
                <a16:creationId xmlns:a16="http://schemas.microsoft.com/office/drawing/2014/main" id="{CB1DCDEF-E6EC-4DB6-96A0-26B451910F56}"/>
              </a:ext>
            </a:extLst>
          </p:cNvPr>
          <p:cNvPicPr>
            <a:picLocks noChangeAspect="1"/>
          </p:cNvPicPr>
          <p:nvPr/>
        </p:nvPicPr>
        <p:blipFill>
          <a:blip r:embed="rId4"/>
          <a:stretch>
            <a:fillRect/>
          </a:stretch>
        </p:blipFill>
        <p:spPr>
          <a:xfrm>
            <a:off x="2816835" y="5051058"/>
            <a:ext cx="2162175" cy="409575"/>
          </a:xfrm>
          <a:prstGeom prst="rect">
            <a:avLst/>
          </a:prstGeom>
        </p:spPr>
      </p:pic>
      <p:pic>
        <p:nvPicPr>
          <p:cNvPr id="17" name="Picture 17">
            <a:extLst>
              <a:ext uri="{FF2B5EF4-FFF2-40B4-BE49-F238E27FC236}">
                <a16:creationId xmlns:a16="http://schemas.microsoft.com/office/drawing/2014/main" id="{88AE2AEF-3AE1-4E68-A607-179110FB1683}"/>
              </a:ext>
            </a:extLst>
          </p:cNvPr>
          <p:cNvPicPr>
            <a:picLocks noChangeAspect="1"/>
          </p:cNvPicPr>
          <p:nvPr/>
        </p:nvPicPr>
        <p:blipFill>
          <a:blip r:embed="rId5"/>
          <a:stretch>
            <a:fillRect/>
          </a:stretch>
        </p:blipFill>
        <p:spPr>
          <a:xfrm>
            <a:off x="4596667" y="4308353"/>
            <a:ext cx="400050" cy="1152525"/>
          </a:xfrm>
          <a:prstGeom prst="rect">
            <a:avLst/>
          </a:prstGeom>
        </p:spPr>
      </p:pic>
      <p:pic>
        <p:nvPicPr>
          <p:cNvPr id="18" name="Picture 18">
            <a:extLst>
              <a:ext uri="{FF2B5EF4-FFF2-40B4-BE49-F238E27FC236}">
                <a16:creationId xmlns:a16="http://schemas.microsoft.com/office/drawing/2014/main" id="{32AE50C5-8CB8-4F37-BA7F-9F815CA717D8}"/>
              </a:ext>
            </a:extLst>
          </p:cNvPr>
          <p:cNvPicPr>
            <a:picLocks noChangeAspect="1"/>
          </p:cNvPicPr>
          <p:nvPr/>
        </p:nvPicPr>
        <p:blipFill>
          <a:blip r:embed="rId6"/>
          <a:stretch>
            <a:fillRect/>
          </a:stretch>
        </p:blipFill>
        <p:spPr>
          <a:xfrm>
            <a:off x="4594835" y="4308596"/>
            <a:ext cx="2162175" cy="409575"/>
          </a:xfrm>
          <a:prstGeom prst="rect">
            <a:avLst/>
          </a:prstGeom>
        </p:spPr>
      </p:pic>
      <p:pic>
        <p:nvPicPr>
          <p:cNvPr id="20" name="Picture 20">
            <a:extLst>
              <a:ext uri="{FF2B5EF4-FFF2-40B4-BE49-F238E27FC236}">
                <a16:creationId xmlns:a16="http://schemas.microsoft.com/office/drawing/2014/main" id="{60E1D483-80E9-4095-B075-5F798552F9C7}"/>
              </a:ext>
            </a:extLst>
          </p:cNvPr>
          <p:cNvPicPr>
            <a:picLocks noChangeAspect="1"/>
          </p:cNvPicPr>
          <p:nvPr/>
        </p:nvPicPr>
        <p:blipFill>
          <a:blip r:embed="rId7"/>
          <a:stretch>
            <a:fillRect/>
          </a:stretch>
        </p:blipFill>
        <p:spPr>
          <a:xfrm>
            <a:off x="6374667" y="3629514"/>
            <a:ext cx="400050" cy="1162050"/>
          </a:xfrm>
          <a:prstGeom prst="rect">
            <a:avLst/>
          </a:prstGeom>
        </p:spPr>
      </p:pic>
      <p:pic>
        <p:nvPicPr>
          <p:cNvPr id="21" name="Picture 21">
            <a:extLst>
              <a:ext uri="{FF2B5EF4-FFF2-40B4-BE49-F238E27FC236}">
                <a16:creationId xmlns:a16="http://schemas.microsoft.com/office/drawing/2014/main" id="{3FCBC757-6291-4DE6-BCF1-299C1BF7B138}"/>
              </a:ext>
            </a:extLst>
          </p:cNvPr>
          <p:cNvPicPr>
            <a:picLocks noChangeAspect="1"/>
          </p:cNvPicPr>
          <p:nvPr/>
        </p:nvPicPr>
        <p:blipFill>
          <a:blip r:embed="rId8"/>
          <a:stretch>
            <a:fillRect/>
          </a:stretch>
        </p:blipFill>
        <p:spPr>
          <a:xfrm>
            <a:off x="6372835" y="3663828"/>
            <a:ext cx="2162175" cy="409575"/>
          </a:xfrm>
          <a:prstGeom prst="rect">
            <a:avLst/>
          </a:prstGeom>
        </p:spPr>
      </p:pic>
      <p:pic>
        <p:nvPicPr>
          <p:cNvPr id="22" name="Picture 22">
            <a:extLst>
              <a:ext uri="{FF2B5EF4-FFF2-40B4-BE49-F238E27FC236}">
                <a16:creationId xmlns:a16="http://schemas.microsoft.com/office/drawing/2014/main" id="{557D7EEE-DCB6-476E-8AEC-7DE38BBE405B}"/>
              </a:ext>
            </a:extLst>
          </p:cNvPr>
          <p:cNvPicPr>
            <a:picLocks noChangeAspect="1"/>
          </p:cNvPicPr>
          <p:nvPr/>
        </p:nvPicPr>
        <p:blipFill>
          <a:blip r:embed="rId9"/>
          <a:stretch>
            <a:fillRect/>
          </a:stretch>
        </p:blipFill>
        <p:spPr>
          <a:xfrm>
            <a:off x="8123359" y="2926129"/>
            <a:ext cx="400050" cy="1162050"/>
          </a:xfrm>
          <a:prstGeom prst="rect">
            <a:avLst/>
          </a:prstGeom>
        </p:spPr>
      </p:pic>
      <p:pic>
        <p:nvPicPr>
          <p:cNvPr id="23" name="Picture 23">
            <a:extLst>
              <a:ext uri="{FF2B5EF4-FFF2-40B4-BE49-F238E27FC236}">
                <a16:creationId xmlns:a16="http://schemas.microsoft.com/office/drawing/2014/main" id="{B3EE6039-7015-4FA9-A992-11445BEE9C39}"/>
              </a:ext>
            </a:extLst>
          </p:cNvPr>
          <p:cNvPicPr>
            <a:picLocks noChangeAspect="1"/>
          </p:cNvPicPr>
          <p:nvPr/>
        </p:nvPicPr>
        <p:blipFill>
          <a:blip r:embed="rId10"/>
          <a:stretch>
            <a:fillRect/>
          </a:stretch>
        </p:blipFill>
        <p:spPr>
          <a:xfrm>
            <a:off x="8150835" y="2877527"/>
            <a:ext cx="2162175" cy="419100"/>
          </a:xfrm>
          <a:prstGeom prst="rect">
            <a:avLst/>
          </a:prstGeom>
        </p:spPr>
      </p:pic>
      <p:pic>
        <p:nvPicPr>
          <p:cNvPr id="24" name="Picture 24" descr="Diagram&#10;&#10;Description automatically generated">
            <a:extLst>
              <a:ext uri="{FF2B5EF4-FFF2-40B4-BE49-F238E27FC236}">
                <a16:creationId xmlns:a16="http://schemas.microsoft.com/office/drawing/2014/main" id="{6C1EA78A-25CF-43FA-8DCE-C04007C3E1CB}"/>
              </a:ext>
            </a:extLst>
          </p:cNvPr>
          <p:cNvPicPr>
            <a:picLocks noChangeAspect="1"/>
          </p:cNvPicPr>
          <p:nvPr/>
        </p:nvPicPr>
        <p:blipFill>
          <a:blip r:embed="rId11"/>
          <a:stretch>
            <a:fillRect/>
          </a:stretch>
        </p:blipFill>
        <p:spPr>
          <a:xfrm>
            <a:off x="8440249" y="1002079"/>
            <a:ext cx="1876425" cy="1962150"/>
          </a:xfrm>
          <a:prstGeom prst="rect">
            <a:avLst/>
          </a:prstGeom>
        </p:spPr>
      </p:pic>
      <p:pic>
        <p:nvPicPr>
          <p:cNvPr id="25" name="Picture 25" descr="Diagram&#10;&#10;Description automatically generated">
            <a:extLst>
              <a:ext uri="{FF2B5EF4-FFF2-40B4-BE49-F238E27FC236}">
                <a16:creationId xmlns:a16="http://schemas.microsoft.com/office/drawing/2014/main" id="{FA3545AC-5A04-4218-8405-F2C8D560C7A8}"/>
              </a:ext>
            </a:extLst>
          </p:cNvPr>
          <p:cNvPicPr>
            <a:picLocks noChangeAspect="1"/>
          </p:cNvPicPr>
          <p:nvPr/>
        </p:nvPicPr>
        <p:blipFill>
          <a:blip r:embed="rId12"/>
          <a:stretch>
            <a:fillRect/>
          </a:stretch>
        </p:blipFill>
        <p:spPr>
          <a:xfrm>
            <a:off x="6377964" y="1607771"/>
            <a:ext cx="1800225" cy="1962150"/>
          </a:xfrm>
          <a:prstGeom prst="rect">
            <a:avLst/>
          </a:prstGeom>
        </p:spPr>
      </p:pic>
      <p:pic>
        <p:nvPicPr>
          <p:cNvPr id="26" name="Picture 26" descr="Icon&#10;&#10;Description automatically generated">
            <a:extLst>
              <a:ext uri="{FF2B5EF4-FFF2-40B4-BE49-F238E27FC236}">
                <a16:creationId xmlns:a16="http://schemas.microsoft.com/office/drawing/2014/main" id="{6AD3F34A-6D55-4221-9653-A08E9553A804}"/>
              </a:ext>
            </a:extLst>
          </p:cNvPr>
          <p:cNvPicPr>
            <a:picLocks noChangeAspect="1"/>
          </p:cNvPicPr>
          <p:nvPr/>
        </p:nvPicPr>
        <p:blipFill>
          <a:blip r:embed="rId13"/>
          <a:stretch>
            <a:fillRect/>
          </a:stretch>
        </p:blipFill>
        <p:spPr>
          <a:xfrm>
            <a:off x="5188927" y="3136900"/>
            <a:ext cx="876300" cy="838200"/>
          </a:xfrm>
          <a:prstGeom prst="rect">
            <a:avLst/>
          </a:prstGeom>
        </p:spPr>
      </p:pic>
      <p:pic>
        <p:nvPicPr>
          <p:cNvPr id="27" name="Picture 27">
            <a:extLst>
              <a:ext uri="{FF2B5EF4-FFF2-40B4-BE49-F238E27FC236}">
                <a16:creationId xmlns:a16="http://schemas.microsoft.com/office/drawing/2014/main" id="{220CC90E-784D-42A5-ADCB-77939F1B39F4}"/>
              </a:ext>
            </a:extLst>
          </p:cNvPr>
          <p:cNvPicPr>
            <a:picLocks noChangeAspect="1"/>
          </p:cNvPicPr>
          <p:nvPr/>
        </p:nvPicPr>
        <p:blipFill>
          <a:blip r:embed="rId14"/>
          <a:stretch>
            <a:fillRect/>
          </a:stretch>
        </p:blipFill>
        <p:spPr>
          <a:xfrm>
            <a:off x="2482972" y="4075113"/>
            <a:ext cx="2028825" cy="485775"/>
          </a:xfrm>
          <a:prstGeom prst="rect">
            <a:avLst/>
          </a:prstGeom>
        </p:spPr>
      </p:pic>
      <p:sp>
        <p:nvSpPr>
          <p:cNvPr id="28" name="TextBox 27">
            <a:extLst>
              <a:ext uri="{FF2B5EF4-FFF2-40B4-BE49-F238E27FC236}">
                <a16:creationId xmlns:a16="http://schemas.microsoft.com/office/drawing/2014/main" id="{2D1B0F24-A390-47CC-A131-278323022BFA}"/>
              </a:ext>
            </a:extLst>
          </p:cNvPr>
          <p:cNvSpPr txBox="1"/>
          <p:nvPr/>
        </p:nvSpPr>
        <p:spPr>
          <a:xfrm>
            <a:off x="3298092" y="550593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1"/>
                </a:solidFill>
                <a:latin typeface="Arial"/>
                <a:ea typeface="Arial Unicode MS"/>
              </a:rPr>
              <a:t>STEP 01</a:t>
            </a:r>
          </a:p>
        </p:txBody>
      </p:sp>
      <p:sp>
        <p:nvSpPr>
          <p:cNvPr id="29" name="TextBox 28">
            <a:extLst>
              <a:ext uri="{FF2B5EF4-FFF2-40B4-BE49-F238E27FC236}">
                <a16:creationId xmlns:a16="http://schemas.microsoft.com/office/drawing/2014/main" id="{85C33192-7A41-4FCC-A531-C2BDDF5466B1}"/>
              </a:ext>
            </a:extLst>
          </p:cNvPr>
          <p:cNvSpPr txBox="1"/>
          <p:nvPr/>
        </p:nvSpPr>
        <p:spPr>
          <a:xfrm>
            <a:off x="3014785" y="5808784"/>
            <a:ext cx="1981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haroni"/>
                <a:ea typeface="Arial Unicode MS"/>
                <a:cs typeface="Segoe UI"/>
              </a:rPr>
              <a:t>FREE Microsoft </a:t>
            </a:r>
          </a:p>
          <a:p>
            <a:r>
              <a:rPr lang="en-US" sz="2000">
                <a:latin typeface="Aharoni"/>
                <a:ea typeface="Arial Unicode MS"/>
                <a:cs typeface="Segoe UI"/>
              </a:rPr>
              <a:t>Azure Virtual Training Day</a:t>
            </a:r>
          </a:p>
        </p:txBody>
      </p:sp>
      <p:sp>
        <p:nvSpPr>
          <p:cNvPr id="31" name="TextBox 30">
            <a:extLst>
              <a:ext uri="{FF2B5EF4-FFF2-40B4-BE49-F238E27FC236}">
                <a16:creationId xmlns:a16="http://schemas.microsoft.com/office/drawing/2014/main" id="{0931BAAC-D74F-4EC7-9005-F09C9808FFC7}"/>
              </a:ext>
            </a:extLst>
          </p:cNvPr>
          <p:cNvSpPr txBox="1"/>
          <p:nvPr/>
        </p:nvSpPr>
        <p:spPr>
          <a:xfrm>
            <a:off x="5134708" y="4783015"/>
            <a:ext cx="27627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2"/>
                </a:solidFill>
                <a:latin typeface="Arial"/>
                <a:ea typeface="Arial Unicode MS"/>
              </a:rPr>
              <a:t>STEP 02</a:t>
            </a:r>
          </a:p>
        </p:txBody>
      </p:sp>
      <p:sp>
        <p:nvSpPr>
          <p:cNvPr id="32" name="TextBox 31">
            <a:extLst>
              <a:ext uri="{FF2B5EF4-FFF2-40B4-BE49-F238E27FC236}">
                <a16:creationId xmlns:a16="http://schemas.microsoft.com/office/drawing/2014/main" id="{24475C15-6967-42DD-B928-FE1AA587DF6B}"/>
              </a:ext>
            </a:extLst>
          </p:cNvPr>
          <p:cNvSpPr txBox="1"/>
          <p:nvPr/>
        </p:nvSpPr>
        <p:spPr>
          <a:xfrm>
            <a:off x="5066323" y="5320324"/>
            <a:ext cx="165881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haroni"/>
                <a:ea typeface="+mn-lt"/>
                <a:cs typeface="+mn-lt"/>
              </a:rPr>
              <a:t>exam preparation</a:t>
            </a:r>
            <a:endParaRPr lang="en-US" sz="2000">
              <a:latin typeface="Aharoni"/>
              <a:cs typeface="Calibri"/>
            </a:endParaRPr>
          </a:p>
          <a:p>
            <a:r>
              <a:rPr lang="en-US" sz="2000">
                <a:latin typeface="Aharoni"/>
                <a:ea typeface="+mn-lt"/>
                <a:cs typeface="+mn-lt"/>
              </a:rPr>
              <a:t>and schedule</a:t>
            </a:r>
            <a:r>
              <a:rPr lang="en-US" sz="2000">
                <a:ea typeface="+mn-lt"/>
                <a:cs typeface="+mn-lt"/>
              </a:rPr>
              <a:t> </a:t>
            </a:r>
            <a:endParaRPr lang="en-US"/>
          </a:p>
        </p:txBody>
      </p:sp>
      <p:sp>
        <p:nvSpPr>
          <p:cNvPr id="34" name="TextBox 33">
            <a:extLst>
              <a:ext uri="{FF2B5EF4-FFF2-40B4-BE49-F238E27FC236}">
                <a16:creationId xmlns:a16="http://schemas.microsoft.com/office/drawing/2014/main" id="{2733C66E-3AF3-4200-8A60-F1A26C02F693}"/>
              </a:ext>
            </a:extLst>
          </p:cNvPr>
          <p:cNvSpPr txBox="1"/>
          <p:nvPr/>
        </p:nvSpPr>
        <p:spPr>
          <a:xfrm>
            <a:off x="6902938" y="415778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6"/>
                </a:solidFill>
                <a:latin typeface="Arial"/>
                <a:ea typeface="Arial Unicode MS"/>
              </a:rPr>
              <a:t>STEP 03</a:t>
            </a:r>
            <a:endParaRPr lang="en-US" sz="1400" b="1">
              <a:solidFill>
                <a:schemeClr val="accent6"/>
              </a:solidFill>
              <a:latin typeface="Arial"/>
              <a:ea typeface="Arial Unicode MS"/>
              <a:cs typeface="Arial"/>
            </a:endParaRPr>
          </a:p>
        </p:txBody>
      </p:sp>
      <p:sp>
        <p:nvSpPr>
          <p:cNvPr id="36" name="TextBox 35">
            <a:extLst>
              <a:ext uri="{FF2B5EF4-FFF2-40B4-BE49-F238E27FC236}">
                <a16:creationId xmlns:a16="http://schemas.microsoft.com/office/drawing/2014/main" id="{CFFF2E6C-C06B-48FB-99AA-EA158B134A05}"/>
              </a:ext>
            </a:extLst>
          </p:cNvPr>
          <p:cNvSpPr txBox="1"/>
          <p:nvPr/>
        </p:nvSpPr>
        <p:spPr>
          <a:xfrm>
            <a:off x="7039708" y="446063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haroni"/>
                <a:ea typeface="Arial Unicode MS"/>
                <a:cs typeface="Aharoni"/>
              </a:rPr>
              <a:t>Exam</a:t>
            </a:r>
          </a:p>
        </p:txBody>
      </p:sp>
      <p:sp>
        <p:nvSpPr>
          <p:cNvPr id="37" name="TextBox 36">
            <a:extLst>
              <a:ext uri="{FF2B5EF4-FFF2-40B4-BE49-F238E27FC236}">
                <a16:creationId xmlns:a16="http://schemas.microsoft.com/office/drawing/2014/main" id="{A0F05868-DCD2-4170-94ED-939B8315C2F9}"/>
              </a:ext>
            </a:extLst>
          </p:cNvPr>
          <p:cNvSpPr txBox="1"/>
          <p:nvPr/>
        </p:nvSpPr>
        <p:spPr>
          <a:xfrm>
            <a:off x="8876323" y="3327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4"/>
                </a:solidFill>
                <a:latin typeface="Arial"/>
                <a:ea typeface="Arial Unicode MS"/>
              </a:rPr>
              <a:t>FINAL</a:t>
            </a:r>
          </a:p>
        </p:txBody>
      </p:sp>
      <p:sp>
        <p:nvSpPr>
          <p:cNvPr id="38" name="TextBox 37">
            <a:extLst>
              <a:ext uri="{FF2B5EF4-FFF2-40B4-BE49-F238E27FC236}">
                <a16:creationId xmlns:a16="http://schemas.microsoft.com/office/drawing/2014/main" id="{3F3FAB08-5A1F-4E93-8C79-7C9AD7803770}"/>
              </a:ext>
            </a:extLst>
          </p:cNvPr>
          <p:cNvSpPr txBox="1"/>
          <p:nvPr/>
        </p:nvSpPr>
        <p:spPr>
          <a:xfrm>
            <a:off x="8729785" y="366932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haroni"/>
                <a:ea typeface="Arial Unicode MS"/>
                <a:cs typeface="Aharoni"/>
              </a:rPr>
              <a:t>Certification </a:t>
            </a:r>
          </a:p>
        </p:txBody>
      </p:sp>
      <p:pic>
        <p:nvPicPr>
          <p:cNvPr id="30" name="Picture 29">
            <a:extLst>
              <a:ext uri="{FF2B5EF4-FFF2-40B4-BE49-F238E27FC236}">
                <a16:creationId xmlns:a16="http://schemas.microsoft.com/office/drawing/2014/main" id="{3CD98A20-AE54-474D-8D02-C59C1BCBCC6F}"/>
              </a:ext>
            </a:extLst>
          </p:cNvPr>
          <p:cNvPicPr>
            <a:picLocks noChangeAspect="1"/>
          </p:cNvPicPr>
          <p:nvPr/>
        </p:nvPicPr>
        <p:blipFill>
          <a:blip r:embed="rId15"/>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72293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40E9D3D7-3FCC-451D-8ACF-498A67DBA430}"/>
              </a:ext>
            </a:extLst>
          </p:cNvPr>
          <p:cNvPicPr>
            <a:picLocks noChangeAspect="1"/>
          </p:cNvPicPr>
          <p:nvPr/>
        </p:nvPicPr>
        <p:blipFill>
          <a:blip r:embed="rId2"/>
          <a:stretch>
            <a:fillRect/>
          </a:stretch>
        </p:blipFill>
        <p:spPr>
          <a:xfrm>
            <a:off x="51900" y="1006274"/>
            <a:ext cx="7259025" cy="4313074"/>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9D41453E-707E-4CFA-8A91-CCFFAE9EA714}"/>
              </a:ext>
            </a:extLst>
          </p:cNvPr>
          <p:cNvPicPr>
            <a:picLocks noChangeAspect="1"/>
          </p:cNvPicPr>
          <p:nvPr/>
        </p:nvPicPr>
        <p:blipFill>
          <a:blip r:embed="rId3"/>
          <a:stretch>
            <a:fillRect/>
          </a:stretch>
        </p:blipFill>
        <p:spPr>
          <a:xfrm>
            <a:off x="6269666" y="2103518"/>
            <a:ext cx="2240922" cy="4075113"/>
          </a:xfrm>
          <a:prstGeom prst="rect">
            <a:avLst/>
          </a:prstGeom>
        </p:spPr>
      </p:pic>
      <p:pic>
        <p:nvPicPr>
          <p:cNvPr id="6" name="Picture 6" descr="Text&#10;&#10;Description automatically generated">
            <a:extLst>
              <a:ext uri="{FF2B5EF4-FFF2-40B4-BE49-F238E27FC236}">
                <a16:creationId xmlns:a16="http://schemas.microsoft.com/office/drawing/2014/main" id="{6330B900-C1F8-406B-BD75-0F2707501DE2}"/>
              </a:ext>
            </a:extLst>
          </p:cNvPr>
          <p:cNvPicPr>
            <a:picLocks noChangeAspect="1"/>
          </p:cNvPicPr>
          <p:nvPr/>
        </p:nvPicPr>
        <p:blipFill>
          <a:blip r:embed="rId4"/>
          <a:stretch>
            <a:fillRect/>
          </a:stretch>
        </p:blipFill>
        <p:spPr>
          <a:xfrm>
            <a:off x="8460275" y="2455358"/>
            <a:ext cx="3679825" cy="3723273"/>
          </a:xfrm>
          <a:prstGeom prst="rect">
            <a:avLst/>
          </a:prstGeom>
        </p:spPr>
      </p:pic>
      <p:sp>
        <p:nvSpPr>
          <p:cNvPr id="7" name="Title 1">
            <a:extLst>
              <a:ext uri="{FF2B5EF4-FFF2-40B4-BE49-F238E27FC236}">
                <a16:creationId xmlns:a16="http://schemas.microsoft.com/office/drawing/2014/main" id="{57F54324-67AC-448B-9A19-785FBD8D87D0}"/>
              </a:ext>
            </a:extLst>
          </p:cNvPr>
          <p:cNvSpPr>
            <a:spLocks noGrp="1"/>
          </p:cNvSpPr>
          <p:nvPr>
            <p:ph type="title"/>
          </p:nvPr>
        </p:nvSpPr>
        <p:spPr>
          <a:xfrm>
            <a:off x="0" y="97207"/>
            <a:ext cx="12192000" cy="636104"/>
          </a:xfrm>
          <a:solidFill>
            <a:schemeClr val="accent1"/>
          </a:solidFill>
        </p:spPr>
        <p:txBody>
          <a:bodyPr>
            <a:normAutofit fontScale="90000"/>
          </a:bodyPr>
          <a:lstStyle/>
          <a:p>
            <a:r>
              <a:rPr lang="en-US" dirty="0">
                <a:solidFill>
                  <a:schemeClr val="bg1"/>
                </a:solidFill>
              </a:rPr>
              <a:t>Microsoft Virtual Training Days – AI 900 Registration</a:t>
            </a:r>
          </a:p>
        </p:txBody>
      </p:sp>
      <p:pic>
        <p:nvPicPr>
          <p:cNvPr id="8" name="Picture 7">
            <a:extLst>
              <a:ext uri="{FF2B5EF4-FFF2-40B4-BE49-F238E27FC236}">
                <a16:creationId xmlns:a16="http://schemas.microsoft.com/office/drawing/2014/main" id="{2508520F-6966-434D-AAF2-A234FCC0A54E}"/>
              </a:ext>
            </a:extLst>
          </p:cNvPr>
          <p:cNvPicPr>
            <a:picLocks noChangeAspect="1"/>
          </p:cNvPicPr>
          <p:nvPr/>
        </p:nvPicPr>
        <p:blipFill>
          <a:blip r:embed="rId5"/>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629106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4DE6A1B-B860-4EB0-BF4B-BFA1120A9A06}"/>
              </a:ext>
            </a:extLst>
          </p:cNvPr>
          <p:cNvPicPr>
            <a:picLocks noChangeAspect="1"/>
          </p:cNvPicPr>
          <p:nvPr/>
        </p:nvPicPr>
        <p:blipFill>
          <a:blip r:embed="rId2"/>
          <a:stretch>
            <a:fillRect/>
          </a:stretch>
        </p:blipFill>
        <p:spPr>
          <a:xfrm>
            <a:off x="240321" y="1125180"/>
            <a:ext cx="4853353" cy="824015"/>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BEABF35E-D5B3-4DAD-9865-5362F7838535}"/>
              </a:ext>
            </a:extLst>
          </p:cNvPr>
          <p:cNvPicPr>
            <a:picLocks noChangeAspect="1"/>
          </p:cNvPicPr>
          <p:nvPr/>
        </p:nvPicPr>
        <p:blipFill>
          <a:blip r:embed="rId3"/>
          <a:stretch>
            <a:fillRect/>
          </a:stretch>
        </p:blipFill>
        <p:spPr>
          <a:xfrm>
            <a:off x="240321" y="2116075"/>
            <a:ext cx="6260123" cy="3839248"/>
          </a:xfrm>
          <a:prstGeom prst="rect">
            <a:avLst/>
          </a:prstGeom>
        </p:spPr>
      </p:pic>
      <p:sp>
        <p:nvSpPr>
          <p:cNvPr id="6" name="TextBox 5">
            <a:extLst>
              <a:ext uri="{FF2B5EF4-FFF2-40B4-BE49-F238E27FC236}">
                <a16:creationId xmlns:a16="http://schemas.microsoft.com/office/drawing/2014/main" id="{35E4A101-7972-41B9-BBA4-577E50AA2679}"/>
              </a:ext>
            </a:extLst>
          </p:cNvPr>
          <p:cNvSpPr txBox="1"/>
          <p:nvPr/>
        </p:nvSpPr>
        <p:spPr>
          <a:xfrm>
            <a:off x="338015" y="5955323"/>
            <a:ext cx="60647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https://docs.microsoft.com/en-us/learn/certifications/exams/ai-900?tab=tab-learning-paths</a:t>
            </a:r>
          </a:p>
        </p:txBody>
      </p:sp>
      <p:pic>
        <p:nvPicPr>
          <p:cNvPr id="10" name="Picture 10" descr="Graphical user interface, text, application, email&#10;&#10;Description automatically generated">
            <a:extLst>
              <a:ext uri="{FF2B5EF4-FFF2-40B4-BE49-F238E27FC236}">
                <a16:creationId xmlns:a16="http://schemas.microsoft.com/office/drawing/2014/main" id="{012DC62C-C9B3-4B9B-9351-F4373CF66AF8}"/>
              </a:ext>
            </a:extLst>
          </p:cNvPr>
          <p:cNvPicPr>
            <a:picLocks noChangeAspect="1"/>
          </p:cNvPicPr>
          <p:nvPr/>
        </p:nvPicPr>
        <p:blipFill>
          <a:blip r:embed="rId4"/>
          <a:stretch>
            <a:fillRect/>
          </a:stretch>
        </p:blipFill>
        <p:spPr>
          <a:xfrm>
            <a:off x="7640664" y="889774"/>
            <a:ext cx="4555243" cy="5722831"/>
          </a:xfrm>
          <a:prstGeom prst="rect">
            <a:avLst/>
          </a:prstGeom>
        </p:spPr>
      </p:pic>
      <p:pic>
        <p:nvPicPr>
          <p:cNvPr id="11" name="Picture 11">
            <a:extLst>
              <a:ext uri="{FF2B5EF4-FFF2-40B4-BE49-F238E27FC236}">
                <a16:creationId xmlns:a16="http://schemas.microsoft.com/office/drawing/2014/main" id="{F2D916B1-9BB4-45D6-AC89-4AEE8DE1CBEF}"/>
              </a:ext>
            </a:extLst>
          </p:cNvPr>
          <p:cNvPicPr>
            <a:picLocks noChangeAspect="1"/>
          </p:cNvPicPr>
          <p:nvPr/>
        </p:nvPicPr>
        <p:blipFill>
          <a:blip r:embed="rId5"/>
          <a:stretch>
            <a:fillRect/>
          </a:stretch>
        </p:blipFill>
        <p:spPr>
          <a:xfrm>
            <a:off x="10195192" y="1501866"/>
            <a:ext cx="969243" cy="446023"/>
          </a:xfrm>
          <a:prstGeom prst="rect">
            <a:avLst/>
          </a:prstGeom>
        </p:spPr>
      </p:pic>
      <p:pic>
        <p:nvPicPr>
          <p:cNvPr id="13" name="Picture 13" descr="A picture containing logo&#10;&#10;Description automatically generated">
            <a:extLst>
              <a:ext uri="{FF2B5EF4-FFF2-40B4-BE49-F238E27FC236}">
                <a16:creationId xmlns:a16="http://schemas.microsoft.com/office/drawing/2014/main" id="{D3E6110C-47C5-4437-AEFC-2E49C5FAFD17}"/>
              </a:ext>
            </a:extLst>
          </p:cNvPr>
          <p:cNvPicPr>
            <a:picLocks noChangeAspect="1"/>
          </p:cNvPicPr>
          <p:nvPr/>
        </p:nvPicPr>
        <p:blipFill>
          <a:blip r:embed="rId6"/>
          <a:stretch>
            <a:fillRect/>
          </a:stretch>
        </p:blipFill>
        <p:spPr>
          <a:xfrm>
            <a:off x="10195192" y="2782500"/>
            <a:ext cx="969243" cy="446023"/>
          </a:xfrm>
          <a:prstGeom prst="rect">
            <a:avLst/>
          </a:prstGeom>
        </p:spPr>
      </p:pic>
      <p:pic>
        <p:nvPicPr>
          <p:cNvPr id="14" name="Picture 14" descr="A picture containing logo&#10;&#10;Description automatically generated">
            <a:extLst>
              <a:ext uri="{FF2B5EF4-FFF2-40B4-BE49-F238E27FC236}">
                <a16:creationId xmlns:a16="http://schemas.microsoft.com/office/drawing/2014/main" id="{D732DF14-E796-4DE2-AA31-22B915BBFB0B}"/>
              </a:ext>
            </a:extLst>
          </p:cNvPr>
          <p:cNvPicPr>
            <a:picLocks noChangeAspect="1"/>
          </p:cNvPicPr>
          <p:nvPr/>
        </p:nvPicPr>
        <p:blipFill>
          <a:blip r:embed="rId6"/>
          <a:stretch>
            <a:fillRect/>
          </a:stretch>
        </p:blipFill>
        <p:spPr>
          <a:xfrm>
            <a:off x="10195191" y="3951867"/>
            <a:ext cx="969243" cy="446023"/>
          </a:xfrm>
          <a:prstGeom prst="rect">
            <a:avLst/>
          </a:prstGeom>
        </p:spPr>
      </p:pic>
      <p:pic>
        <p:nvPicPr>
          <p:cNvPr id="15" name="Picture 15" descr="A picture containing logo&#10;&#10;Description automatically generated">
            <a:extLst>
              <a:ext uri="{FF2B5EF4-FFF2-40B4-BE49-F238E27FC236}">
                <a16:creationId xmlns:a16="http://schemas.microsoft.com/office/drawing/2014/main" id="{6BAA8F25-437F-4BF7-852E-3F17543D9408}"/>
              </a:ext>
            </a:extLst>
          </p:cNvPr>
          <p:cNvPicPr>
            <a:picLocks noChangeAspect="1"/>
          </p:cNvPicPr>
          <p:nvPr/>
        </p:nvPicPr>
        <p:blipFill>
          <a:blip r:embed="rId6"/>
          <a:stretch>
            <a:fillRect/>
          </a:stretch>
        </p:blipFill>
        <p:spPr>
          <a:xfrm>
            <a:off x="10195191" y="5141795"/>
            <a:ext cx="969243" cy="446023"/>
          </a:xfrm>
          <a:prstGeom prst="rect">
            <a:avLst/>
          </a:prstGeom>
        </p:spPr>
      </p:pic>
      <p:pic>
        <p:nvPicPr>
          <p:cNvPr id="16" name="Picture 16" descr="A picture containing logo&#10;&#10;Description automatically generated">
            <a:extLst>
              <a:ext uri="{FF2B5EF4-FFF2-40B4-BE49-F238E27FC236}">
                <a16:creationId xmlns:a16="http://schemas.microsoft.com/office/drawing/2014/main" id="{DCAB0E56-6BEF-4997-80F9-EBC3549EDF86}"/>
              </a:ext>
            </a:extLst>
          </p:cNvPr>
          <p:cNvPicPr>
            <a:picLocks noChangeAspect="1"/>
          </p:cNvPicPr>
          <p:nvPr/>
        </p:nvPicPr>
        <p:blipFill>
          <a:blip r:embed="rId6"/>
          <a:stretch>
            <a:fillRect/>
          </a:stretch>
        </p:blipFill>
        <p:spPr>
          <a:xfrm>
            <a:off x="10195190" y="6315523"/>
            <a:ext cx="969243" cy="446023"/>
          </a:xfrm>
          <a:prstGeom prst="rect">
            <a:avLst/>
          </a:prstGeom>
        </p:spPr>
      </p:pic>
      <p:sp>
        <p:nvSpPr>
          <p:cNvPr id="12" name="Title 1">
            <a:extLst>
              <a:ext uri="{FF2B5EF4-FFF2-40B4-BE49-F238E27FC236}">
                <a16:creationId xmlns:a16="http://schemas.microsoft.com/office/drawing/2014/main" id="{BEE46ACE-1016-4705-96F3-62F75E88DC6B}"/>
              </a:ext>
            </a:extLst>
          </p:cNvPr>
          <p:cNvSpPr>
            <a:spLocks noGrp="1"/>
          </p:cNvSpPr>
          <p:nvPr>
            <p:ph type="title"/>
          </p:nvPr>
        </p:nvSpPr>
        <p:spPr>
          <a:xfrm>
            <a:off x="0" y="97207"/>
            <a:ext cx="12192000" cy="636104"/>
          </a:xfrm>
          <a:solidFill>
            <a:schemeClr val="accent1"/>
          </a:solidFill>
        </p:spPr>
        <p:txBody>
          <a:bodyPr>
            <a:normAutofit fontScale="90000"/>
          </a:bodyPr>
          <a:lstStyle/>
          <a:p>
            <a:r>
              <a:rPr lang="en-US" dirty="0">
                <a:solidFill>
                  <a:schemeClr val="bg1"/>
                </a:solidFill>
              </a:rPr>
              <a:t>AI 900 – Study Topics and Schedule Exam </a:t>
            </a:r>
          </a:p>
        </p:txBody>
      </p:sp>
    </p:spTree>
    <p:extLst>
      <p:ext uri="{BB962C8B-B14F-4D97-AF65-F5344CB8AC3E}">
        <p14:creationId xmlns:p14="http://schemas.microsoft.com/office/powerpoint/2010/main" val="3184591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10;&#10;Description automatically generated">
            <a:extLst>
              <a:ext uri="{FF2B5EF4-FFF2-40B4-BE49-F238E27FC236}">
                <a16:creationId xmlns:a16="http://schemas.microsoft.com/office/drawing/2014/main" id="{97FA35D2-17AB-4858-B0F3-00489D49FA98}"/>
              </a:ext>
            </a:extLst>
          </p:cNvPr>
          <p:cNvPicPr>
            <a:picLocks noChangeAspect="1"/>
          </p:cNvPicPr>
          <p:nvPr/>
        </p:nvPicPr>
        <p:blipFill>
          <a:blip r:embed="rId2"/>
          <a:stretch>
            <a:fillRect/>
          </a:stretch>
        </p:blipFill>
        <p:spPr>
          <a:xfrm>
            <a:off x="305362" y="1123996"/>
            <a:ext cx="7149983" cy="4020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Graphical user interface, text, application&#10;&#10;Description automatically generated">
            <a:extLst>
              <a:ext uri="{FF2B5EF4-FFF2-40B4-BE49-F238E27FC236}">
                <a16:creationId xmlns:a16="http://schemas.microsoft.com/office/drawing/2014/main" id="{22D73768-3575-4C07-BA38-CDFC739C6FE4}"/>
              </a:ext>
            </a:extLst>
          </p:cNvPr>
          <p:cNvPicPr>
            <a:picLocks noChangeAspect="1"/>
          </p:cNvPicPr>
          <p:nvPr/>
        </p:nvPicPr>
        <p:blipFill>
          <a:blip r:embed="rId3"/>
          <a:stretch>
            <a:fillRect/>
          </a:stretch>
        </p:blipFill>
        <p:spPr>
          <a:xfrm>
            <a:off x="6593669" y="2661599"/>
            <a:ext cx="5292969" cy="3135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1">
            <a:extLst>
              <a:ext uri="{FF2B5EF4-FFF2-40B4-BE49-F238E27FC236}">
                <a16:creationId xmlns:a16="http://schemas.microsoft.com/office/drawing/2014/main" id="{4C56EDE5-ABAD-4772-97C9-0BDE38F70F81}"/>
              </a:ext>
            </a:extLst>
          </p:cNvPr>
          <p:cNvSpPr>
            <a:spLocks noGrp="1"/>
          </p:cNvSpPr>
          <p:nvPr>
            <p:ph type="title"/>
          </p:nvPr>
        </p:nvSpPr>
        <p:spPr>
          <a:xfrm>
            <a:off x="0" y="97207"/>
            <a:ext cx="12192000" cy="636104"/>
          </a:xfrm>
          <a:solidFill>
            <a:schemeClr val="accent1"/>
          </a:solidFill>
        </p:spPr>
        <p:txBody>
          <a:bodyPr>
            <a:normAutofit fontScale="90000"/>
          </a:bodyPr>
          <a:lstStyle/>
          <a:p>
            <a:r>
              <a:rPr lang="en-US" dirty="0">
                <a:solidFill>
                  <a:schemeClr val="bg1"/>
                </a:solidFill>
              </a:rPr>
              <a:t>AI 900 – Pass Exam to get Certificated</a:t>
            </a:r>
          </a:p>
        </p:txBody>
      </p:sp>
      <p:pic>
        <p:nvPicPr>
          <p:cNvPr id="5" name="Picture 4">
            <a:extLst>
              <a:ext uri="{FF2B5EF4-FFF2-40B4-BE49-F238E27FC236}">
                <a16:creationId xmlns:a16="http://schemas.microsoft.com/office/drawing/2014/main" id="{09DFF0FD-5BD7-4A48-9D51-DCEC3467BB1B}"/>
              </a:ext>
            </a:extLst>
          </p:cNvPr>
          <p:cNvPicPr>
            <a:picLocks noChangeAspect="1"/>
          </p:cNvPicPr>
          <p:nvPr/>
        </p:nvPicPr>
        <p:blipFill>
          <a:blip r:embed="rId4"/>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2002600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d business question helps PPT Backgrounds 1024x768 resolutions, 3d  business question helps ppt photos, 3d business question helps ppt  pictures, 3d business question helps powerpoint backgrounds">
            <a:extLst>
              <a:ext uri="{FF2B5EF4-FFF2-40B4-BE49-F238E27FC236}">
                <a16:creationId xmlns:a16="http://schemas.microsoft.com/office/drawing/2014/main" id="{5617A0D7-489F-4EB8-971C-E67C08809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896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6106-D8A2-4C9C-B833-B81A94CAD9B6}"/>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AI Computer Vision - Introduction</a:t>
            </a:r>
          </a:p>
        </p:txBody>
      </p:sp>
      <p:sp>
        <p:nvSpPr>
          <p:cNvPr id="8" name="TextBox 7">
            <a:extLst>
              <a:ext uri="{FF2B5EF4-FFF2-40B4-BE49-F238E27FC236}">
                <a16:creationId xmlns:a16="http://schemas.microsoft.com/office/drawing/2014/main" id="{B4C59FE0-823F-4AA4-A979-D543B2F21C4C}"/>
              </a:ext>
            </a:extLst>
          </p:cNvPr>
          <p:cNvSpPr txBox="1"/>
          <p:nvPr/>
        </p:nvSpPr>
        <p:spPr>
          <a:xfrm>
            <a:off x="321721" y="916610"/>
            <a:ext cx="11617729" cy="276999"/>
          </a:xfrm>
          <a:prstGeom prst="rect">
            <a:avLst/>
          </a:prstGeom>
          <a:noFill/>
          <a:ln>
            <a:solidFill>
              <a:schemeClr val="accent1">
                <a:lumMod val="60000"/>
                <a:lumOff val="40000"/>
              </a:schemeClr>
            </a:solidFill>
          </a:ln>
          <a:effectLst>
            <a:glow rad="63500">
              <a:schemeClr val="accent5">
                <a:satMod val="175000"/>
                <a:alpha val="40000"/>
              </a:schemeClr>
            </a:glow>
          </a:effectLst>
        </p:spPr>
        <p:txBody>
          <a:bodyPr wrap="square" rtlCol="0">
            <a:spAutoFit/>
          </a:bodyPr>
          <a:lstStyle/>
          <a:p>
            <a:pPr algn="l"/>
            <a:r>
              <a:rPr lang="en-US" sz="1200" b="0" i="0" dirty="0">
                <a:solidFill>
                  <a:srgbClr val="171717"/>
                </a:solidFill>
                <a:effectLst/>
                <a:latin typeface="Segoe UI" panose="020B0502040204020203" pitchFamily="34" charset="0"/>
              </a:rPr>
              <a:t>Computer vision is an area of artificial intelligence (AI) in which software systems are designed to perceive the world visually, though cameras, images, and video.</a:t>
            </a:r>
            <a:endParaRPr lang="en-US" sz="1200" b="0" i="1" dirty="0">
              <a:solidFill>
                <a:srgbClr val="00B0F0"/>
              </a:solidFill>
              <a:effectLst/>
              <a:latin typeface="Segoe UI" panose="020B0502040204020203" pitchFamily="34" charset="0"/>
            </a:endParaRPr>
          </a:p>
        </p:txBody>
      </p:sp>
      <p:graphicFrame>
        <p:nvGraphicFramePr>
          <p:cNvPr id="9" name="Table 8">
            <a:extLst>
              <a:ext uri="{FF2B5EF4-FFF2-40B4-BE49-F238E27FC236}">
                <a16:creationId xmlns:a16="http://schemas.microsoft.com/office/drawing/2014/main" id="{EDF901DB-B8FA-4D05-8DF3-E81F3F239C8B}"/>
              </a:ext>
            </a:extLst>
          </p:cNvPr>
          <p:cNvGraphicFramePr>
            <a:graphicFrameLocks noGrp="1"/>
          </p:cNvGraphicFramePr>
          <p:nvPr/>
        </p:nvGraphicFramePr>
        <p:xfrm>
          <a:off x="321721" y="1645140"/>
          <a:ext cx="6679970" cy="5103794"/>
        </p:xfrm>
        <a:graphic>
          <a:graphicData uri="http://schemas.openxmlformats.org/drawingml/2006/table">
            <a:tbl>
              <a:tblPr>
                <a:tableStyleId>{22838BEF-8BB2-4498-84A7-C5851F593DF1}</a:tableStyleId>
              </a:tblPr>
              <a:tblGrid>
                <a:gridCol w="1221705">
                  <a:extLst>
                    <a:ext uri="{9D8B030D-6E8A-4147-A177-3AD203B41FA5}">
                      <a16:colId xmlns:a16="http://schemas.microsoft.com/office/drawing/2014/main" val="521831398"/>
                    </a:ext>
                  </a:extLst>
                </a:gridCol>
                <a:gridCol w="5458265">
                  <a:extLst>
                    <a:ext uri="{9D8B030D-6E8A-4147-A177-3AD203B41FA5}">
                      <a16:colId xmlns:a16="http://schemas.microsoft.com/office/drawing/2014/main" val="2459760329"/>
                    </a:ext>
                  </a:extLst>
                </a:gridCol>
              </a:tblGrid>
              <a:tr h="86165">
                <a:tc>
                  <a:txBody>
                    <a:bodyPr/>
                    <a:lstStyle/>
                    <a:p>
                      <a:pPr algn="ctr" fontAlgn="t"/>
                      <a:r>
                        <a:rPr lang="en-US" sz="1300" b="1" dirty="0">
                          <a:solidFill>
                            <a:schemeClr val="tx1">
                              <a:lumMod val="50000"/>
                              <a:lumOff val="50000"/>
                            </a:schemeClr>
                          </a:solidFill>
                          <a:effectLst/>
                        </a:rPr>
                        <a:t>Task</a:t>
                      </a:r>
                    </a:p>
                  </a:txBody>
                  <a:tcPr marL="21541" marR="21541" marT="10771" marB="10771"/>
                </a:tc>
                <a:tc>
                  <a:txBody>
                    <a:bodyPr/>
                    <a:lstStyle/>
                    <a:p>
                      <a:pPr algn="ctr" fontAlgn="t"/>
                      <a:r>
                        <a:rPr lang="en-US" sz="1300" b="1" dirty="0">
                          <a:solidFill>
                            <a:schemeClr val="tx1">
                              <a:lumMod val="50000"/>
                              <a:lumOff val="50000"/>
                            </a:schemeClr>
                          </a:solidFill>
                          <a:effectLst/>
                        </a:rPr>
                        <a:t>Description</a:t>
                      </a:r>
                    </a:p>
                  </a:txBody>
                  <a:tcPr marL="21541" marR="21541" marT="10771" marB="10771"/>
                </a:tc>
                <a:extLst>
                  <a:ext uri="{0D108BD9-81ED-4DB2-BD59-A6C34878D82A}">
                    <a16:rowId xmlns:a16="http://schemas.microsoft.com/office/drawing/2014/main" val="1011351378"/>
                  </a:ext>
                </a:extLst>
              </a:tr>
              <a:tr h="425925">
                <a:tc>
                  <a:txBody>
                    <a:bodyPr/>
                    <a:lstStyle/>
                    <a:p>
                      <a:pPr algn="l" fontAlgn="t"/>
                      <a:r>
                        <a:rPr lang="en-US" sz="1300" dirty="0">
                          <a:solidFill>
                            <a:schemeClr val="tx1">
                              <a:lumMod val="50000"/>
                              <a:lumOff val="50000"/>
                            </a:schemeClr>
                          </a:solidFill>
                          <a:effectLst/>
                        </a:rPr>
                        <a:t>Image classification</a:t>
                      </a:r>
                    </a:p>
                  </a:txBody>
                  <a:tcPr marL="21541" marR="21541" marT="10771" marB="10771"/>
                </a:tc>
                <a:tc>
                  <a:txBody>
                    <a:bodyPr/>
                    <a:lstStyle/>
                    <a:p>
                      <a:pPr algn="l" fontAlgn="t"/>
                      <a:r>
                        <a:rPr lang="en-US" sz="1300" dirty="0">
                          <a:solidFill>
                            <a:schemeClr val="tx1">
                              <a:lumMod val="50000"/>
                              <a:lumOff val="50000"/>
                            </a:schemeClr>
                          </a:solidFill>
                          <a:effectLst/>
                        </a:rPr>
                        <a:t>Image classification involves training a machine learning model to classify images based on their contents. For example, in a traffic monitoring solution you might use an image classification model to classify images based on the type of vehicle they contain, such as taxis, buses, cyclists, and so on.</a:t>
                      </a:r>
                    </a:p>
                  </a:txBody>
                  <a:tcPr marL="21541" marR="21541" marT="10771" marB="10771"/>
                </a:tc>
                <a:extLst>
                  <a:ext uri="{0D108BD9-81ED-4DB2-BD59-A6C34878D82A}">
                    <a16:rowId xmlns:a16="http://schemas.microsoft.com/office/drawing/2014/main" val="1954529973"/>
                  </a:ext>
                </a:extLst>
              </a:tr>
              <a:tr h="426720">
                <a:tc>
                  <a:txBody>
                    <a:bodyPr/>
                    <a:lstStyle/>
                    <a:p>
                      <a:pPr algn="l" fontAlgn="t"/>
                      <a:r>
                        <a:rPr lang="en-US" sz="1300" dirty="0">
                          <a:solidFill>
                            <a:schemeClr val="tx1">
                              <a:lumMod val="50000"/>
                              <a:lumOff val="50000"/>
                            </a:schemeClr>
                          </a:solidFill>
                          <a:effectLst/>
                        </a:rPr>
                        <a:t>Object detection</a:t>
                      </a:r>
                    </a:p>
                  </a:txBody>
                  <a:tcPr marL="21541" marR="21541" marT="10771" marB="10771"/>
                </a:tc>
                <a:tc>
                  <a:txBody>
                    <a:bodyPr/>
                    <a:lstStyle/>
                    <a:p>
                      <a:pPr algn="l" fontAlgn="t"/>
                      <a:r>
                        <a:rPr lang="en-US" sz="1300" dirty="0">
                          <a:solidFill>
                            <a:schemeClr val="tx1">
                              <a:lumMod val="50000"/>
                              <a:lumOff val="50000"/>
                            </a:schemeClr>
                          </a:solidFill>
                          <a:effectLst/>
                        </a:rPr>
                        <a:t>Object detection machine learning models are trained to classify individual objects within an image, and identify their location with a bounding box. For example, a traffic monitoring solution might use object detection to identify the location of different classes of vehicle.</a:t>
                      </a:r>
                    </a:p>
                  </a:txBody>
                  <a:tcPr marL="21541" marR="21541" marT="10771" marB="10771"/>
                </a:tc>
                <a:extLst>
                  <a:ext uri="{0D108BD9-81ED-4DB2-BD59-A6C34878D82A}">
                    <a16:rowId xmlns:a16="http://schemas.microsoft.com/office/drawing/2014/main" val="3044324268"/>
                  </a:ext>
                </a:extLst>
              </a:tr>
              <a:tr h="426720">
                <a:tc>
                  <a:txBody>
                    <a:bodyPr/>
                    <a:lstStyle/>
                    <a:p>
                      <a:pPr algn="l" fontAlgn="t"/>
                      <a:r>
                        <a:rPr lang="en-US" sz="1300" dirty="0">
                          <a:solidFill>
                            <a:schemeClr val="tx1">
                              <a:lumMod val="50000"/>
                              <a:lumOff val="50000"/>
                            </a:schemeClr>
                          </a:solidFill>
                          <a:effectLst/>
                        </a:rPr>
                        <a:t>Semantic segmentation</a:t>
                      </a:r>
                    </a:p>
                  </a:txBody>
                  <a:tcPr marL="21541" marR="21541" marT="10771" marB="10771"/>
                </a:tc>
                <a:tc>
                  <a:txBody>
                    <a:bodyPr/>
                    <a:lstStyle/>
                    <a:p>
                      <a:pPr algn="l" fontAlgn="t"/>
                      <a:r>
                        <a:rPr lang="en-US" sz="1300" dirty="0">
                          <a:solidFill>
                            <a:schemeClr val="tx1">
                              <a:lumMod val="50000"/>
                              <a:lumOff val="50000"/>
                            </a:schemeClr>
                          </a:solidFill>
                          <a:effectLst/>
                        </a:rPr>
                        <a:t>Semantic segmentation is an advanced machine learning technique in which individual pixels in the image are classified according to the object to which they belong. For example, a traffic monitoring solution might overlay traffic images with "mask" layers to highlight different vehicles using specific colors.</a:t>
                      </a:r>
                    </a:p>
                  </a:txBody>
                  <a:tcPr marL="21541" marR="21541" marT="10771" marB="10771"/>
                </a:tc>
                <a:extLst>
                  <a:ext uri="{0D108BD9-81ED-4DB2-BD59-A6C34878D82A}">
                    <a16:rowId xmlns:a16="http://schemas.microsoft.com/office/drawing/2014/main" val="3579495957"/>
                  </a:ext>
                </a:extLst>
              </a:tr>
              <a:tr h="322217">
                <a:tc>
                  <a:txBody>
                    <a:bodyPr/>
                    <a:lstStyle/>
                    <a:p>
                      <a:pPr algn="l" fontAlgn="t"/>
                      <a:r>
                        <a:rPr lang="en-US" sz="1300" dirty="0">
                          <a:solidFill>
                            <a:schemeClr val="tx1">
                              <a:lumMod val="50000"/>
                              <a:lumOff val="50000"/>
                            </a:schemeClr>
                          </a:solidFill>
                          <a:effectLst/>
                        </a:rPr>
                        <a:t>Image analysis</a:t>
                      </a:r>
                    </a:p>
                  </a:txBody>
                  <a:tcPr marL="21541" marR="21541" marT="10771" marB="10771"/>
                </a:tc>
                <a:tc>
                  <a:txBody>
                    <a:bodyPr/>
                    <a:lstStyle/>
                    <a:p>
                      <a:pPr algn="l" fontAlgn="t"/>
                      <a:r>
                        <a:rPr lang="en-US" sz="1300" dirty="0">
                          <a:solidFill>
                            <a:schemeClr val="tx1">
                              <a:lumMod val="50000"/>
                              <a:lumOff val="50000"/>
                            </a:schemeClr>
                          </a:solidFill>
                          <a:effectLst/>
                        </a:rPr>
                        <a:t>You can create solutions that combine machine learning models with advanced image analysis techniques to extract information from images, including "tags" that could help catalog the image or even descriptive captions that summarize the scene shown in the image.</a:t>
                      </a:r>
                    </a:p>
                  </a:txBody>
                  <a:tcPr marL="21541" marR="21541" marT="10771" marB="10771"/>
                </a:tc>
                <a:extLst>
                  <a:ext uri="{0D108BD9-81ED-4DB2-BD59-A6C34878D82A}">
                    <a16:rowId xmlns:a16="http://schemas.microsoft.com/office/drawing/2014/main" val="614910053"/>
                  </a:ext>
                </a:extLst>
              </a:tr>
              <a:tr h="418011">
                <a:tc>
                  <a:txBody>
                    <a:bodyPr/>
                    <a:lstStyle/>
                    <a:p>
                      <a:pPr algn="l" fontAlgn="t"/>
                      <a:r>
                        <a:rPr lang="en-US" sz="1300" dirty="0">
                          <a:solidFill>
                            <a:schemeClr val="tx1">
                              <a:lumMod val="50000"/>
                              <a:lumOff val="50000"/>
                            </a:schemeClr>
                          </a:solidFill>
                          <a:effectLst/>
                        </a:rPr>
                        <a:t>Face detection, analysis, and recognition</a:t>
                      </a:r>
                    </a:p>
                  </a:txBody>
                  <a:tcPr marL="21541" marR="21541" marT="10771" marB="10771"/>
                </a:tc>
                <a:tc>
                  <a:txBody>
                    <a:bodyPr/>
                    <a:lstStyle/>
                    <a:p>
                      <a:pPr algn="l" fontAlgn="t"/>
                      <a:r>
                        <a:rPr lang="en-US" sz="1300" dirty="0">
                          <a:solidFill>
                            <a:schemeClr val="tx1">
                              <a:lumMod val="50000"/>
                              <a:lumOff val="50000"/>
                            </a:schemeClr>
                          </a:solidFill>
                          <a:effectLst/>
                        </a:rPr>
                        <a:t>Face detection is a specialized form of object detection that locates human faces in an image. This can be combined with classification and facial geometry analysis techniques to infer details such as age and emotional state; and even recognize individuals based on their facial features.</a:t>
                      </a:r>
                    </a:p>
                  </a:txBody>
                  <a:tcPr marL="21541" marR="21541" marT="10771" marB="10771"/>
                </a:tc>
                <a:extLst>
                  <a:ext uri="{0D108BD9-81ED-4DB2-BD59-A6C34878D82A}">
                    <a16:rowId xmlns:a16="http://schemas.microsoft.com/office/drawing/2014/main" val="2532859529"/>
                  </a:ext>
                </a:extLst>
              </a:tr>
              <a:tr h="603156">
                <a:tc>
                  <a:txBody>
                    <a:bodyPr/>
                    <a:lstStyle/>
                    <a:p>
                      <a:pPr algn="l" fontAlgn="t"/>
                      <a:r>
                        <a:rPr lang="en-US" sz="1300" dirty="0">
                          <a:solidFill>
                            <a:schemeClr val="tx1">
                              <a:lumMod val="50000"/>
                              <a:lumOff val="50000"/>
                            </a:schemeClr>
                          </a:solidFill>
                          <a:effectLst/>
                        </a:rPr>
                        <a:t>Optical character recognition (OCR)</a:t>
                      </a:r>
                    </a:p>
                  </a:txBody>
                  <a:tcPr marL="21541" marR="21541" marT="10771" marB="10771"/>
                </a:tc>
                <a:tc>
                  <a:txBody>
                    <a:bodyPr/>
                    <a:lstStyle/>
                    <a:p>
                      <a:pPr algn="l" fontAlgn="t"/>
                      <a:r>
                        <a:rPr lang="en-US" sz="1300" dirty="0">
                          <a:solidFill>
                            <a:schemeClr val="tx1">
                              <a:lumMod val="50000"/>
                              <a:lumOff val="50000"/>
                            </a:schemeClr>
                          </a:solidFill>
                          <a:effectLst/>
                        </a:rPr>
                        <a:t>Optical character recognition is a technique used to detect and read text in images. You can use OCR to read text in photographs (for example, road signs or store fronts) or to extract information from scanned documents such as letters, invoices, or forms.</a:t>
                      </a:r>
                    </a:p>
                  </a:txBody>
                  <a:tcPr marL="21541" marR="21541" marT="10771" marB="10771"/>
                </a:tc>
                <a:extLst>
                  <a:ext uri="{0D108BD9-81ED-4DB2-BD59-A6C34878D82A}">
                    <a16:rowId xmlns:a16="http://schemas.microsoft.com/office/drawing/2014/main" val="3150803871"/>
                  </a:ext>
                </a:extLst>
              </a:tr>
            </a:tbl>
          </a:graphicData>
        </a:graphic>
      </p:graphicFrame>
      <p:graphicFrame>
        <p:nvGraphicFramePr>
          <p:cNvPr id="10" name="Table 9">
            <a:extLst>
              <a:ext uri="{FF2B5EF4-FFF2-40B4-BE49-F238E27FC236}">
                <a16:creationId xmlns:a16="http://schemas.microsoft.com/office/drawing/2014/main" id="{71301FF5-426D-47E1-AC99-C7E975B4DDFF}"/>
              </a:ext>
            </a:extLst>
          </p:cNvPr>
          <p:cNvGraphicFramePr>
            <a:graphicFrameLocks noGrp="1"/>
          </p:cNvGraphicFramePr>
          <p:nvPr>
            <p:extLst>
              <p:ext uri="{D42A27DB-BD31-4B8C-83A1-F6EECF244321}">
                <p14:modId xmlns:p14="http://schemas.microsoft.com/office/powerpoint/2010/main" val="2065555959"/>
              </p:ext>
            </p:extLst>
          </p:nvPr>
        </p:nvGraphicFramePr>
        <p:xfrm>
          <a:off x="7193279" y="1645140"/>
          <a:ext cx="4742317" cy="3388488"/>
        </p:xfrm>
        <a:graphic>
          <a:graphicData uri="http://schemas.openxmlformats.org/drawingml/2006/table">
            <a:tbl>
              <a:tblPr>
                <a:tableStyleId>{0505E3EF-67EA-436B-97B2-0124C06EBD24}</a:tableStyleId>
              </a:tblPr>
              <a:tblGrid>
                <a:gridCol w="944502">
                  <a:extLst>
                    <a:ext uri="{9D8B030D-6E8A-4147-A177-3AD203B41FA5}">
                      <a16:colId xmlns:a16="http://schemas.microsoft.com/office/drawing/2014/main" val="518506978"/>
                    </a:ext>
                  </a:extLst>
                </a:gridCol>
                <a:gridCol w="3797815">
                  <a:extLst>
                    <a:ext uri="{9D8B030D-6E8A-4147-A177-3AD203B41FA5}">
                      <a16:colId xmlns:a16="http://schemas.microsoft.com/office/drawing/2014/main" val="691543725"/>
                    </a:ext>
                  </a:extLst>
                </a:gridCol>
              </a:tblGrid>
              <a:tr h="290772">
                <a:tc>
                  <a:txBody>
                    <a:bodyPr/>
                    <a:lstStyle/>
                    <a:p>
                      <a:pPr algn="ctr" fontAlgn="t"/>
                      <a:r>
                        <a:rPr lang="en-US" sz="1300" b="1" dirty="0">
                          <a:effectLst/>
                        </a:rPr>
                        <a:t>Service</a:t>
                      </a:r>
                    </a:p>
                  </a:txBody>
                  <a:tcPr marL="87027" marR="87027" marT="43513" marB="43513"/>
                </a:tc>
                <a:tc>
                  <a:txBody>
                    <a:bodyPr/>
                    <a:lstStyle/>
                    <a:p>
                      <a:pPr algn="ctr" fontAlgn="t"/>
                      <a:r>
                        <a:rPr lang="en-US" sz="1300" b="1" dirty="0">
                          <a:effectLst/>
                        </a:rPr>
                        <a:t>Capabilities</a:t>
                      </a:r>
                    </a:p>
                  </a:txBody>
                  <a:tcPr marL="87027" marR="87027" marT="43513" marB="43513"/>
                </a:tc>
                <a:extLst>
                  <a:ext uri="{0D108BD9-81ED-4DB2-BD59-A6C34878D82A}">
                    <a16:rowId xmlns:a16="http://schemas.microsoft.com/office/drawing/2014/main" val="1653457778"/>
                  </a:ext>
                </a:extLst>
              </a:tr>
              <a:tr h="191947">
                <a:tc>
                  <a:txBody>
                    <a:bodyPr/>
                    <a:lstStyle/>
                    <a:p>
                      <a:pPr algn="l" fontAlgn="t"/>
                      <a:r>
                        <a:rPr lang="en-US" sz="1300" b="0" i="1" dirty="0">
                          <a:effectLst/>
                        </a:rPr>
                        <a:t>Computer Vision</a:t>
                      </a:r>
                    </a:p>
                  </a:txBody>
                  <a:tcPr marL="87027" marR="87027" marT="43513" marB="43513"/>
                </a:tc>
                <a:tc>
                  <a:txBody>
                    <a:bodyPr/>
                    <a:lstStyle/>
                    <a:p>
                      <a:pPr algn="l" fontAlgn="t"/>
                      <a:r>
                        <a:rPr lang="en-US" sz="1300" dirty="0">
                          <a:effectLst/>
                        </a:rPr>
                        <a:t>You can use this service to analyze images and video, and extract descriptions, tags, objects, and text.</a:t>
                      </a:r>
                    </a:p>
                  </a:txBody>
                  <a:tcPr marL="87027" marR="87027" marT="43513" marB="43513"/>
                </a:tc>
                <a:extLst>
                  <a:ext uri="{0D108BD9-81ED-4DB2-BD59-A6C34878D82A}">
                    <a16:rowId xmlns:a16="http://schemas.microsoft.com/office/drawing/2014/main" val="3014323068"/>
                  </a:ext>
                </a:extLst>
              </a:tr>
              <a:tr h="165881">
                <a:tc>
                  <a:txBody>
                    <a:bodyPr/>
                    <a:lstStyle/>
                    <a:p>
                      <a:pPr algn="l" fontAlgn="t"/>
                      <a:r>
                        <a:rPr lang="en-US" sz="1300" b="0" i="1" dirty="0">
                          <a:effectLst/>
                        </a:rPr>
                        <a:t>Custom Vision</a:t>
                      </a:r>
                    </a:p>
                  </a:txBody>
                  <a:tcPr marL="87027" marR="87027" marT="43513" marB="43513"/>
                </a:tc>
                <a:tc>
                  <a:txBody>
                    <a:bodyPr/>
                    <a:lstStyle/>
                    <a:p>
                      <a:pPr algn="l" fontAlgn="t"/>
                      <a:r>
                        <a:rPr lang="en-US" sz="1300">
                          <a:effectLst/>
                        </a:rPr>
                        <a:t>Use this service to train custom image classification and object detection models using your own images.</a:t>
                      </a:r>
                    </a:p>
                  </a:txBody>
                  <a:tcPr marL="87027" marR="87027" marT="43513" marB="43513"/>
                </a:tc>
                <a:extLst>
                  <a:ext uri="{0D108BD9-81ED-4DB2-BD59-A6C34878D82A}">
                    <a16:rowId xmlns:a16="http://schemas.microsoft.com/office/drawing/2014/main" val="918546894"/>
                  </a:ext>
                </a:extLst>
              </a:tr>
              <a:tr h="218192">
                <a:tc>
                  <a:txBody>
                    <a:bodyPr/>
                    <a:lstStyle/>
                    <a:p>
                      <a:pPr algn="l" fontAlgn="t"/>
                      <a:r>
                        <a:rPr lang="en-US" sz="1300" b="0" i="1" dirty="0">
                          <a:effectLst/>
                        </a:rPr>
                        <a:t>Face</a:t>
                      </a:r>
                    </a:p>
                  </a:txBody>
                  <a:tcPr marL="87027" marR="87027" marT="43513" marB="43513"/>
                </a:tc>
                <a:tc>
                  <a:txBody>
                    <a:bodyPr/>
                    <a:lstStyle/>
                    <a:p>
                      <a:pPr algn="l" fontAlgn="t"/>
                      <a:r>
                        <a:rPr lang="en-US" sz="1300" dirty="0">
                          <a:effectLst/>
                        </a:rPr>
                        <a:t>The Face service enables you to build face detection and facial recognition solutions.</a:t>
                      </a:r>
                    </a:p>
                  </a:txBody>
                  <a:tcPr marL="87027" marR="87027" marT="43513" marB="43513"/>
                </a:tc>
                <a:extLst>
                  <a:ext uri="{0D108BD9-81ED-4DB2-BD59-A6C34878D82A}">
                    <a16:rowId xmlns:a16="http://schemas.microsoft.com/office/drawing/2014/main" val="2033228414"/>
                  </a:ext>
                </a:extLst>
              </a:tr>
              <a:tr h="218192">
                <a:tc>
                  <a:txBody>
                    <a:bodyPr/>
                    <a:lstStyle/>
                    <a:p>
                      <a:pPr algn="l" fontAlgn="t"/>
                      <a:r>
                        <a:rPr lang="en-US" sz="1300" b="0" i="1" dirty="0">
                          <a:effectLst/>
                        </a:rPr>
                        <a:t>OCR </a:t>
                      </a:r>
                    </a:p>
                  </a:txBody>
                  <a:tcPr marL="87027" marR="87027" marT="43513" marB="43513"/>
                </a:tc>
                <a:tc>
                  <a:txBody>
                    <a:bodyPr/>
                    <a:lstStyle/>
                    <a:p>
                      <a:pPr algn="l" fontAlgn="t"/>
                      <a:r>
                        <a:rPr lang="en-US" sz="1300" dirty="0">
                          <a:effectLst/>
                        </a:rPr>
                        <a:t>Designed for quick extraction of small amounts of text in images. It operates synchronously to provide immediate results.</a:t>
                      </a:r>
                    </a:p>
                  </a:txBody>
                  <a:tcPr marL="87027" marR="87027" marT="43513" marB="43513"/>
                </a:tc>
                <a:extLst>
                  <a:ext uri="{0D108BD9-81ED-4DB2-BD59-A6C34878D82A}">
                    <a16:rowId xmlns:a16="http://schemas.microsoft.com/office/drawing/2014/main" val="2226016613"/>
                  </a:ext>
                </a:extLst>
              </a:tr>
              <a:tr h="218192">
                <a:tc>
                  <a:txBody>
                    <a:bodyPr/>
                    <a:lstStyle/>
                    <a:p>
                      <a:pPr algn="l" fontAlgn="t"/>
                      <a:r>
                        <a:rPr lang="en-US" sz="1300" b="0" i="1" dirty="0">
                          <a:effectLst/>
                        </a:rPr>
                        <a:t>READ</a:t>
                      </a:r>
                    </a:p>
                  </a:txBody>
                  <a:tcPr marL="87027" marR="87027" marT="43513" marB="43513"/>
                </a:tc>
                <a:tc>
                  <a:txBody>
                    <a:bodyPr/>
                    <a:lstStyle/>
                    <a:p>
                      <a:pPr algn="l" fontAlgn="t"/>
                      <a:r>
                        <a:rPr lang="en-US" sz="1300" dirty="0">
                          <a:effectLst/>
                        </a:rPr>
                        <a:t>better option for scanned documents that have a lot of text and works asynchronously</a:t>
                      </a:r>
                    </a:p>
                  </a:txBody>
                  <a:tcPr marL="87027" marR="87027" marT="43513" marB="43513"/>
                </a:tc>
                <a:extLst>
                  <a:ext uri="{0D108BD9-81ED-4DB2-BD59-A6C34878D82A}">
                    <a16:rowId xmlns:a16="http://schemas.microsoft.com/office/drawing/2014/main" val="383857183"/>
                  </a:ext>
                </a:extLst>
              </a:tr>
              <a:tr h="458639">
                <a:tc>
                  <a:txBody>
                    <a:bodyPr/>
                    <a:lstStyle/>
                    <a:p>
                      <a:pPr algn="l" fontAlgn="t"/>
                      <a:r>
                        <a:rPr lang="en-US" sz="1300" b="0" i="1" dirty="0">
                          <a:effectLst/>
                        </a:rPr>
                        <a:t>Form Recognizer</a:t>
                      </a:r>
                    </a:p>
                  </a:txBody>
                  <a:tcPr marL="87027" marR="87027" marT="43513" marB="43513"/>
                </a:tc>
                <a:tc>
                  <a:txBody>
                    <a:bodyPr/>
                    <a:lstStyle/>
                    <a:p>
                      <a:pPr algn="l" fontAlgn="t"/>
                      <a:r>
                        <a:rPr lang="en-US" sz="1300" dirty="0">
                          <a:effectLst/>
                        </a:rPr>
                        <a:t>Use this service to extract information from scanned forms and invoices.</a:t>
                      </a:r>
                    </a:p>
                  </a:txBody>
                  <a:tcPr marL="87027" marR="87027" marT="43513" marB="43513"/>
                </a:tc>
                <a:extLst>
                  <a:ext uri="{0D108BD9-81ED-4DB2-BD59-A6C34878D82A}">
                    <a16:rowId xmlns:a16="http://schemas.microsoft.com/office/drawing/2014/main" val="1590621421"/>
                  </a:ext>
                </a:extLst>
              </a:tr>
            </a:tbl>
          </a:graphicData>
        </a:graphic>
      </p:graphicFrame>
      <p:sp>
        <p:nvSpPr>
          <p:cNvPr id="17" name="TextBox 16">
            <a:extLst>
              <a:ext uri="{FF2B5EF4-FFF2-40B4-BE49-F238E27FC236}">
                <a16:creationId xmlns:a16="http://schemas.microsoft.com/office/drawing/2014/main" id="{4254D07A-EE6E-4D63-BD79-51F2855AB4D3}"/>
              </a:ext>
            </a:extLst>
          </p:cNvPr>
          <p:cNvSpPr txBox="1"/>
          <p:nvPr/>
        </p:nvSpPr>
        <p:spPr>
          <a:xfrm>
            <a:off x="243841" y="1364266"/>
            <a:ext cx="3439886" cy="281658"/>
          </a:xfrm>
          <a:prstGeom prst="rect">
            <a:avLst/>
          </a:prstGeom>
          <a:noFill/>
          <a:ln>
            <a:noFill/>
          </a:ln>
          <a:effectLst>
            <a:glow rad="63500">
              <a:schemeClr val="accent5">
                <a:satMod val="175000"/>
                <a:alpha val="40000"/>
              </a:schemeClr>
            </a:glow>
          </a:effectLst>
        </p:spPr>
        <p:txBody>
          <a:bodyPr wrap="square" rtlCol="0">
            <a:spAutoFit/>
          </a:bodyPr>
          <a:lstStyle/>
          <a:p>
            <a:pPr algn="l"/>
            <a:r>
              <a:rPr lang="en-US" sz="1200" b="1" i="0" dirty="0">
                <a:solidFill>
                  <a:srgbClr val="0070C0"/>
                </a:solidFill>
                <a:effectLst/>
                <a:latin typeface="Segoe UI" panose="020B0502040204020203" pitchFamily="34" charset="0"/>
              </a:rPr>
              <a:t>Computer Vision models and capabilities</a:t>
            </a:r>
            <a:endParaRPr lang="en-US" sz="1200" b="1" i="1" dirty="0">
              <a:solidFill>
                <a:srgbClr val="0070C0"/>
              </a:solidFill>
              <a:effectLst/>
              <a:latin typeface="Segoe UI" panose="020B0502040204020203" pitchFamily="34" charset="0"/>
            </a:endParaRPr>
          </a:p>
        </p:txBody>
      </p:sp>
      <p:sp>
        <p:nvSpPr>
          <p:cNvPr id="18" name="TextBox 17">
            <a:extLst>
              <a:ext uri="{FF2B5EF4-FFF2-40B4-BE49-F238E27FC236}">
                <a16:creationId xmlns:a16="http://schemas.microsoft.com/office/drawing/2014/main" id="{3520258B-F7A8-46A2-A6D3-0DC84D3D6218}"/>
              </a:ext>
            </a:extLst>
          </p:cNvPr>
          <p:cNvSpPr txBox="1"/>
          <p:nvPr/>
        </p:nvSpPr>
        <p:spPr>
          <a:xfrm>
            <a:off x="7079571" y="1368141"/>
            <a:ext cx="3427323" cy="276999"/>
          </a:xfrm>
          <a:prstGeom prst="rect">
            <a:avLst/>
          </a:prstGeom>
          <a:noFill/>
          <a:ln>
            <a:noFill/>
          </a:ln>
          <a:effectLst>
            <a:glow rad="63500">
              <a:schemeClr val="accent5">
                <a:satMod val="175000"/>
                <a:alpha val="40000"/>
              </a:schemeClr>
            </a:glow>
          </a:effectLst>
        </p:spPr>
        <p:txBody>
          <a:bodyPr wrap="square" rtlCol="0">
            <a:spAutoFit/>
          </a:bodyPr>
          <a:lstStyle/>
          <a:p>
            <a:pPr algn="l"/>
            <a:r>
              <a:rPr lang="en-US" sz="1200" b="1" i="0" dirty="0">
                <a:solidFill>
                  <a:srgbClr val="0070C0"/>
                </a:solidFill>
                <a:effectLst/>
                <a:latin typeface="Segoe UI" panose="020B0502040204020203" pitchFamily="34" charset="0"/>
              </a:rPr>
              <a:t>Computer vision services in Microsoft Azure</a:t>
            </a:r>
            <a:endParaRPr lang="en-US" sz="1200" b="1" i="1" dirty="0">
              <a:solidFill>
                <a:srgbClr val="0070C0"/>
              </a:solidFill>
              <a:effectLst/>
              <a:latin typeface="Segoe UI" panose="020B0502040204020203" pitchFamily="34" charset="0"/>
            </a:endParaRPr>
          </a:p>
        </p:txBody>
      </p:sp>
      <p:sp>
        <p:nvSpPr>
          <p:cNvPr id="20" name="TextBox 19">
            <a:extLst>
              <a:ext uri="{FF2B5EF4-FFF2-40B4-BE49-F238E27FC236}">
                <a16:creationId xmlns:a16="http://schemas.microsoft.com/office/drawing/2014/main" id="{8F268D2E-74D2-4E2B-8C96-A96B1358C5A1}"/>
              </a:ext>
            </a:extLst>
          </p:cNvPr>
          <p:cNvSpPr txBox="1"/>
          <p:nvPr/>
        </p:nvSpPr>
        <p:spPr>
          <a:xfrm>
            <a:off x="7172234" y="5476693"/>
            <a:ext cx="4058195" cy="523220"/>
          </a:xfrm>
          <a:prstGeom prst="rect">
            <a:avLst/>
          </a:prstGeom>
          <a:noFill/>
        </p:spPr>
        <p:txBody>
          <a:bodyPr wrap="square">
            <a:spAutoFit/>
          </a:bodyPr>
          <a:lstStyle/>
          <a:p>
            <a:r>
              <a:rPr lang="en-US" sz="1400" i="1" dirty="0"/>
              <a:t>Citation:</a:t>
            </a:r>
            <a:endParaRPr lang="en-US" sz="1400" i="1" dirty="0">
              <a:hlinkClick r:id="rId2"/>
            </a:endParaRPr>
          </a:p>
          <a:p>
            <a:r>
              <a:rPr lang="en-US" sz="1400" dirty="0">
                <a:hlinkClick r:id="rId2"/>
              </a:rPr>
              <a:t>Understand computer vision - Learn | Microsoft Docs</a:t>
            </a:r>
            <a:endParaRPr lang="en-US" sz="1400" dirty="0"/>
          </a:p>
        </p:txBody>
      </p:sp>
      <p:pic>
        <p:nvPicPr>
          <p:cNvPr id="11" name="Picture 10">
            <a:extLst>
              <a:ext uri="{FF2B5EF4-FFF2-40B4-BE49-F238E27FC236}">
                <a16:creationId xmlns:a16="http://schemas.microsoft.com/office/drawing/2014/main" id="{292AEE71-9845-4411-A5F4-BE461AE4F145}"/>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11730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6106-D8A2-4C9C-B833-B81A94CAD9B6}"/>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AI Computer Vision – Project Scope</a:t>
            </a:r>
          </a:p>
        </p:txBody>
      </p:sp>
      <p:sp>
        <p:nvSpPr>
          <p:cNvPr id="3" name="TextBox 2">
            <a:extLst>
              <a:ext uri="{FF2B5EF4-FFF2-40B4-BE49-F238E27FC236}">
                <a16:creationId xmlns:a16="http://schemas.microsoft.com/office/drawing/2014/main" id="{6D062A99-E3FB-49B6-8272-D2BE744288E1}"/>
              </a:ext>
            </a:extLst>
          </p:cNvPr>
          <p:cNvSpPr txBox="1"/>
          <p:nvPr/>
        </p:nvSpPr>
        <p:spPr>
          <a:xfrm>
            <a:off x="619125" y="1257300"/>
            <a:ext cx="8705850" cy="4154984"/>
          </a:xfrm>
          <a:prstGeom prst="rect">
            <a:avLst/>
          </a:prstGeom>
          <a:noFill/>
        </p:spPr>
        <p:txBody>
          <a:bodyPr wrap="square" rtlCol="0">
            <a:spAutoFit/>
          </a:bodyPr>
          <a:lstStyle/>
          <a:p>
            <a:endParaRPr lang="en-US" sz="2500" dirty="0"/>
          </a:p>
          <a:p>
            <a:r>
              <a:rPr lang="en-US" sz="3200" dirty="0">
                <a:solidFill>
                  <a:schemeClr val="accent2"/>
                </a:solidFill>
              </a:rPr>
              <a:t>Facial detection and Analysis:</a:t>
            </a:r>
          </a:p>
          <a:p>
            <a:pPr marL="742950" lvl="1" indent="-285750">
              <a:buFont typeface="Arial" panose="020B0604020202020204" pitchFamily="34" charset="0"/>
              <a:buChar char="•"/>
            </a:pPr>
            <a:r>
              <a:rPr lang="en-US" sz="2500" dirty="0"/>
              <a:t>Help consumers requiring assistance </a:t>
            </a:r>
          </a:p>
          <a:p>
            <a:pPr marL="742950" lvl="1" indent="-285750">
              <a:buFont typeface="Arial" panose="020B0604020202020204" pitchFamily="34" charset="0"/>
              <a:buChar char="•"/>
            </a:pPr>
            <a:r>
              <a:rPr lang="en-US" sz="2500" dirty="0"/>
              <a:t>Evaluate customer satisfaction</a:t>
            </a:r>
          </a:p>
          <a:p>
            <a:endParaRPr lang="en-US" sz="2500" dirty="0"/>
          </a:p>
          <a:p>
            <a:r>
              <a:rPr lang="en-US" sz="3200" dirty="0">
                <a:solidFill>
                  <a:schemeClr val="accent2"/>
                </a:solidFill>
              </a:rPr>
              <a:t>Extract Text from Receipt/Invoice Image:</a:t>
            </a:r>
          </a:p>
          <a:p>
            <a:pPr marL="742950" lvl="1" indent="-285750">
              <a:buFont typeface="Arial" panose="020B0604020202020204" pitchFamily="34" charset="0"/>
              <a:buChar char="•"/>
            </a:pPr>
            <a:r>
              <a:rPr lang="en-US" sz="2500" dirty="0"/>
              <a:t>Read store receipts using Form recognition</a:t>
            </a:r>
          </a:p>
          <a:p>
            <a:r>
              <a:rPr lang="en-US" sz="2500" dirty="0"/>
              <a:t>	Competitive market research </a:t>
            </a:r>
          </a:p>
          <a:p>
            <a:r>
              <a:rPr lang="en-US" sz="2500" dirty="0"/>
              <a:t>	Handle Claims/Promotions and Rebates</a:t>
            </a:r>
          </a:p>
          <a:p>
            <a:endParaRPr lang="en-US" sz="2500" dirty="0"/>
          </a:p>
        </p:txBody>
      </p:sp>
      <p:pic>
        <p:nvPicPr>
          <p:cNvPr id="4" name="Picture 3">
            <a:extLst>
              <a:ext uri="{FF2B5EF4-FFF2-40B4-BE49-F238E27FC236}">
                <a16:creationId xmlns:a16="http://schemas.microsoft.com/office/drawing/2014/main" id="{FAF1FFFD-CBAC-4B53-9406-7ECBA03F99C9}"/>
              </a:ext>
            </a:extLst>
          </p:cNvPr>
          <p:cNvPicPr>
            <a:picLocks noChangeAspect="1"/>
          </p:cNvPicPr>
          <p:nvPr/>
        </p:nvPicPr>
        <p:blipFill>
          <a:blip r:embed="rId2"/>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639130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A14506-0CCB-4054-B614-8A6DB96DDED4}"/>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Analyze Face from an Image – using Azure FACE </a:t>
            </a:r>
            <a:r>
              <a:rPr lang="en-US" dirty="0" err="1">
                <a:solidFill>
                  <a:schemeClr val="bg1"/>
                </a:solidFill>
              </a:rPr>
              <a:t>Api</a:t>
            </a:r>
            <a:endParaRPr lang="en-US" dirty="0">
              <a:solidFill>
                <a:schemeClr val="bg1"/>
              </a:solidFill>
            </a:endParaRPr>
          </a:p>
        </p:txBody>
      </p:sp>
      <p:sp>
        <p:nvSpPr>
          <p:cNvPr id="6" name="Title 1">
            <a:extLst>
              <a:ext uri="{FF2B5EF4-FFF2-40B4-BE49-F238E27FC236}">
                <a16:creationId xmlns:a16="http://schemas.microsoft.com/office/drawing/2014/main" id="{502664B9-78AC-4206-98B1-6CF875DD31DE}"/>
              </a:ext>
            </a:extLst>
          </p:cNvPr>
          <p:cNvSpPr txBox="1">
            <a:spLocks/>
          </p:cNvSpPr>
          <p:nvPr/>
        </p:nvSpPr>
        <p:spPr>
          <a:xfrm>
            <a:off x="729422" y="9938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cs typeface="Calibri Light"/>
              </a:rPr>
              <a:t>There are 4 steps to demonstrate </a:t>
            </a:r>
            <a:br>
              <a:rPr lang="en-US" b="1" dirty="0">
                <a:cs typeface="Calibri Light"/>
              </a:rPr>
            </a:br>
            <a:r>
              <a:rPr lang="en-US" b="1" dirty="0">
                <a:cs typeface="Calibri Light"/>
              </a:rPr>
              <a:t>“Facial Analysis from an Image"</a:t>
            </a:r>
            <a:r>
              <a:rPr lang="en-US" dirty="0">
                <a:cs typeface="Calibri Light"/>
              </a:rPr>
              <a:t>.</a:t>
            </a:r>
          </a:p>
        </p:txBody>
      </p:sp>
      <p:sp>
        <p:nvSpPr>
          <p:cNvPr id="7" name="Content Placeholder 2">
            <a:extLst>
              <a:ext uri="{FF2B5EF4-FFF2-40B4-BE49-F238E27FC236}">
                <a16:creationId xmlns:a16="http://schemas.microsoft.com/office/drawing/2014/main" id="{B5AF729E-8DA0-4E67-95AB-2EBCE89BFAF0}"/>
              </a:ext>
            </a:extLst>
          </p:cNvPr>
          <p:cNvSpPr>
            <a:spLocks noGrp="1"/>
          </p:cNvSpPr>
          <p:nvPr>
            <p:ph idx="1"/>
          </p:nvPr>
        </p:nvSpPr>
        <p:spPr>
          <a:xfrm>
            <a:off x="929898" y="2555154"/>
            <a:ext cx="10771322" cy="3582175"/>
          </a:xfrm>
        </p:spPr>
        <p:txBody>
          <a:bodyPr vert="horz" lIns="91440" tIns="45720" rIns="91440" bIns="45720" rtlCol="0" anchor="t">
            <a:normAutofit/>
          </a:bodyPr>
          <a:lstStyle/>
          <a:p>
            <a:r>
              <a:rPr lang="en-US" dirty="0">
                <a:cs typeface="Calibri"/>
              </a:rPr>
              <a:t>1. </a:t>
            </a:r>
            <a:r>
              <a:rPr lang="en-US" dirty="0"/>
              <a:t>Create a “FACE </a:t>
            </a:r>
            <a:r>
              <a:rPr lang="en-US" dirty="0" err="1"/>
              <a:t>Api</a:t>
            </a:r>
            <a:r>
              <a:rPr lang="en-US" dirty="0"/>
              <a:t>” from </a:t>
            </a:r>
            <a:r>
              <a:rPr lang="en-US" i="1" dirty="0"/>
              <a:t>Cognitive Service</a:t>
            </a:r>
            <a:r>
              <a:rPr lang="en-US" dirty="0"/>
              <a:t> resource in Azure.</a:t>
            </a:r>
          </a:p>
          <a:p>
            <a:endParaRPr lang="en-US" dirty="0">
              <a:cs typeface="Calibri"/>
            </a:endParaRPr>
          </a:p>
          <a:p>
            <a:r>
              <a:rPr lang="en-US" dirty="0">
                <a:cs typeface="Calibri"/>
              </a:rPr>
              <a:t>2. Run Azure PowerShell in Cloud.</a:t>
            </a:r>
          </a:p>
          <a:p>
            <a:endParaRPr lang="en-US" dirty="0">
              <a:cs typeface="Calibri"/>
            </a:endParaRPr>
          </a:p>
          <a:p>
            <a:r>
              <a:rPr lang="en-US" dirty="0">
                <a:cs typeface="Calibri"/>
              </a:rPr>
              <a:t>3. Download Python Project from GitHub.</a:t>
            </a:r>
          </a:p>
          <a:p>
            <a:endParaRPr lang="en-US" dirty="0">
              <a:cs typeface="Calibri"/>
            </a:endParaRPr>
          </a:p>
          <a:p>
            <a:r>
              <a:rPr lang="en-US" dirty="0">
                <a:cs typeface="Calibri"/>
              </a:rPr>
              <a:t>4. Configure FACE </a:t>
            </a:r>
            <a:r>
              <a:rPr lang="en-US" dirty="0" err="1">
                <a:cs typeface="Calibri"/>
              </a:rPr>
              <a:t>Api</a:t>
            </a:r>
            <a:r>
              <a:rPr lang="en-US" dirty="0">
                <a:cs typeface="Calibri"/>
              </a:rPr>
              <a:t> reference and run the Python Program.</a:t>
            </a:r>
          </a:p>
        </p:txBody>
      </p:sp>
      <p:pic>
        <p:nvPicPr>
          <p:cNvPr id="8" name="Picture 7">
            <a:extLst>
              <a:ext uri="{FF2B5EF4-FFF2-40B4-BE49-F238E27FC236}">
                <a16:creationId xmlns:a16="http://schemas.microsoft.com/office/drawing/2014/main" id="{49AA16C4-0AD0-4757-AA00-A71782AFE076}"/>
              </a:ext>
            </a:extLst>
          </p:cNvPr>
          <p:cNvPicPr>
            <a:picLocks noChangeAspect="1"/>
          </p:cNvPicPr>
          <p:nvPr/>
        </p:nvPicPr>
        <p:blipFill>
          <a:blip r:embed="rId2"/>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3361053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3B0B1588-0B0F-43F8-9FF7-1FE405D6AB65}"/>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Analyze Face from an Image – Azure FACE </a:t>
            </a:r>
            <a:r>
              <a:rPr lang="en-US" dirty="0" err="1">
                <a:solidFill>
                  <a:schemeClr val="bg1"/>
                </a:solidFill>
              </a:rPr>
              <a:t>Api</a:t>
            </a:r>
            <a:r>
              <a:rPr lang="en-US" dirty="0">
                <a:solidFill>
                  <a:schemeClr val="bg1"/>
                </a:solidFill>
              </a:rPr>
              <a:t> creation</a:t>
            </a:r>
          </a:p>
        </p:txBody>
      </p:sp>
      <p:pic>
        <p:nvPicPr>
          <p:cNvPr id="23" name="Picture 22">
            <a:extLst>
              <a:ext uri="{FF2B5EF4-FFF2-40B4-BE49-F238E27FC236}">
                <a16:creationId xmlns:a16="http://schemas.microsoft.com/office/drawing/2014/main" id="{8115B293-21ED-4EBE-A19D-552A97744BD0}"/>
              </a:ext>
            </a:extLst>
          </p:cNvPr>
          <p:cNvPicPr>
            <a:picLocks noChangeAspect="1"/>
          </p:cNvPicPr>
          <p:nvPr/>
        </p:nvPicPr>
        <p:blipFill>
          <a:blip r:embed="rId2"/>
          <a:stretch>
            <a:fillRect/>
          </a:stretch>
        </p:blipFill>
        <p:spPr>
          <a:xfrm>
            <a:off x="10212321" y="6447217"/>
            <a:ext cx="1739273" cy="320481"/>
          </a:xfrm>
          <a:prstGeom prst="rect">
            <a:avLst/>
          </a:prstGeom>
        </p:spPr>
      </p:pic>
      <p:pic>
        <p:nvPicPr>
          <p:cNvPr id="3" name="Picture 2">
            <a:extLst>
              <a:ext uri="{FF2B5EF4-FFF2-40B4-BE49-F238E27FC236}">
                <a16:creationId xmlns:a16="http://schemas.microsoft.com/office/drawing/2014/main" id="{3108E62B-01D5-4BBF-A992-B37957ED5FFA}"/>
              </a:ext>
            </a:extLst>
          </p:cNvPr>
          <p:cNvPicPr>
            <a:picLocks noChangeAspect="1"/>
          </p:cNvPicPr>
          <p:nvPr/>
        </p:nvPicPr>
        <p:blipFill>
          <a:blip r:embed="rId3"/>
          <a:stretch>
            <a:fillRect/>
          </a:stretch>
        </p:blipFill>
        <p:spPr>
          <a:xfrm>
            <a:off x="2500313" y="855959"/>
            <a:ext cx="5659545" cy="18032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2E7A9ADB-0CAD-44AF-8AB0-5F9704B88484}"/>
              </a:ext>
            </a:extLst>
          </p:cNvPr>
          <p:cNvPicPr>
            <a:picLocks noChangeAspect="1"/>
          </p:cNvPicPr>
          <p:nvPr/>
        </p:nvPicPr>
        <p:blipFill>
          <a:blip r:embed="rId4"/>
          <a:stretch>
            <a:fillRect/>
          </a:stretch>
        </p:blipFill>
        <p:spPr>
          <a:xfrm>
            <a:off x="2461566" y="2895610"/>
            <a:ext cx="5659545" cy="15448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0071A114-000C-4BD3-A6A6-72EEBB5D8ECB}"/>
              </a:ext>
            </a:extLst>
          </p:cNvPr>
          <p:cNvPicPr>
            <a:picLocks noChangeAspect="1"/>
          </p:cNvPicPr>
          <p:nvPr/>
        </p:nvPicPr>
        <p:blipFill>
          <a:blip r:embed="rId5"/>
          <a:stretch>
            <a:fillRect/>
          </a:stretch>
        </p:blipFill>
        <p:spPr>
          <a:xfrm>
            <a:off x="2422821" y="4669115"/>
            <a:ext cx="5737037" cy="17781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8024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0C22B-EF82-4B7E-8411-E87E52E7CEFE}"/>
              </a:ext>
            </a:extLst>
          </p:cNvPr>
          <p:cNvPicPr>
            <a:picLocks noChangeAspect="1"/>
          </p:cNvPicPr>
          <p:nvPr/>
        </p:nvPicPr>
        <p:blipFill>
          <a:blip r:embed="rId2"/>
          <a:stretch>
            <a:fillRect/>
          </a:stretch>
        </p:blipFill>
        <p:spPr>
          <a:xfrm>
            <a:off x="2768379" y="914481"/>
            <a:ext cx="6522856" cy="5692976"/>
          </a:xfrm>
          <a:prstGeom prst="rect">
            <a:avLst/>
          </a:prstGeom>
          <a:ln>
            <a:noFill/>
          </a:ln>
          <a:effectLst>
            <a:outerShdw blurRad="292100" dist="139700" dir="2700000" algn="tl" rotWithShape="0">
              <a:srgbClr val="333333">
                <a:alpha val="65000"/>
              </a:srgbClr>
            </a:outerShdw>
          </a:effectLst>
        </p:spPr>
      </p:pic>
      <p:sp>
        <p:nvSpPr>
          <p:cNvPr id="22" name="Title 1">
            <a:extLst>
              <a:ext uri="{FF2B5EF4-FFF2-40B4-BE49-F238E27FC236}">
                <a16:creationId xmlns:a16="http://schemas.microsoft.com/office/drawing/2014/main" id="{3B0B1588-0B0F-43F8-9FF7-1FE405D6AB65}"/>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Azure Cognitive Service – Create FACE </a:t>
            </a:r>
            <a:r>
              <a:rPr lang="en-US" dirty="0" err="1">
                <a:solidFill>
                  <a:schemeClr val="bg1"/>
                </a:solidFill>
              </a:rPr>
              <a:t>Api</a:t>
            </a:r>
            <a:r>
              <a:rPr lang="en-US" dirty="0">
                <a:solidFill>
                  <a:schemeClr val="bg1"/>
                </a:solidFill>
              </a:rPr>
              <a:t> (Continued..)</a:t>
            </a:r>
          </a:p>
        </p:txBody>
      </p:sp>
      <p:pic>
        <p:nvPicPr>
          <p:cNvPr id="23" name="Picture 22">
            <a:extLst>
              <a:ext uri="{FF2B5EF4-FFF2-40B4-BE49-F238E27FC236}">
                <a16:creationId xmlns:a16="http://schemas.microsoft.com/office/drawing/2014/main" id="{8115B293-21ED-4EBE-A19D-552A97744BD0}"/>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649988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68DCE5-201D-46E5-BBEF-442BE3975FAE}"/>
              </a:ext>
            </a:extLst>
          </p:cNvPr>
          <p:cNvPicPr>
            <a:picLocks noChangeAspect="1"/>
          </p:cNvPicPr>
          <p:nvPr/>
        </p:nvPicPr>
        <p:blipFill>
          <a:blip r:embed="rId2"/>
          <a:stretch>
            <a:fillRect/>
          </a:stretch>
        </p:blipFill>
        <p:spPr>
          <a:xfrm>
            <a:off x="2301676" y="877287"/>
            <a:ext cx="7413720" cy="5357868"/>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22578B08-795C-459A-AFE1-14ED0159BB87}"/>
              </a:ext>
            </a:extLst>
          </p:cNvPr>
          <p:cNvSpPr>
            <a:spLocks noGrp="1"/>
          </p:cNvSpPr>
          <p:nvPr>
            <p:ph type="title"/>
          </p:nvPr>
        </p:nvSpPr>
        <p:spPr>
          <a:xfrm>
            <a:off x="0" y="121921"/>
            <a:ext cx="12192000" cy="636104"/>
          </a:xfrm>
          <a:solidFill>
            <a:schemeClr val="accent1"/>
          </a:solidFill>
        </p:spPr>
        <p:txBody>
          <a:bodyPr>
            <a:normAutofit fontScale="90000"/>
          </a:bodyPr>
          <a:lstStyle/>
          <a:p>
            <a:r>
              <a:rPr lang="en-US" dirty="0">
                <a:solidFill>
                  <a:schemeClr val="bg1"/>
                </a:solidFill>
              </a:rPr>
              <a:t>Azure Cognitive Service – Create FACE </a:t>
            </a:r>
            <a:r>
              <a:rPr lang="en-US" dirty="0" err="1">
                <a:solidFill>
                  <a:schemeClr val="bg1"/>
                </a:solidFill>
              </a:rPr>
              <a:t>Api</a:t>
            </a:r>
            <a:r>
              <a:rPr lang="en-US" dirty="0">
                <a:solidFill>
                  <a:schemeClr val="bg1"/>
                </a:solidFill>
              </a:rPr>
              <a:t> (Continued..)</a:t>
            </a:r>
          </a:p>
        </p:txBody>
      </p:sp>
      <p:pic>
        <p:nvPicPr>
          <p:cNvPr id="6" name="Picture 5">
            <a:extLst>
              <a:ext uri="{FF2B5EF4-FFF2-40B4-BE49-F238E27FC236}">
                <a16:creationId xmlns:a16="http://schemas.microsoft.com/office/drawing/2014/main" id="{B19F8909-DEF3-4B9C-AE1F-E4C1FB56E971}"/>
              </a:ext>
            </a:extLst>
          </p:cNvPr>
          <p:cNvPicPr>
            <a:picLocks noChangeAspect="1"/>
          </p:cNvPicPr>
          <p:nvPr/>
        </p:nvPicPr>
        <p:blipFill>
          <a:blip r:embed="rId3"/>
          <a:stretch>
            <a:fillRect/>
          </a:stretch>
        </p:blipFill>
        <p:spPr>
          <a:xfrm>
            <a:off x="10212321" y="6447217"/>
            <a:ext cx="1739273" cy="320481"/>
          </a:xfrm>
          <a:prstGeom prst="rect">
            <a:avLst/>
          </a:prstGeom>
        </p:spPr>
      </p:pic>
    </p:spTree>
    <p:extLst>
      <p:ext uri="{BB962C8B-B14F-4D97-AF65-F5344CB8AC3E}">
        <p14:creationId xmlns:p14="http://schemas.microsoft.com/office/powerpoint/2010/main" val="983616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2087</TotalTime>
  <Words>1161</Words>
  <Application>Microsoft Office PowerPoint</Application>
  <PresentationFormat>Widescreen</PresentationFormat>
  <Paragraphs>161</Paragraphs>
  <Slides>39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Aharoni</vt:lpstr>
      <vt:lpstr>Arial</vt:lpstr>
      <vt:lpstr>Bahnschrift</vt:lpstr>
      <vt:lpstr>Calibri</vt:lpstr>
      <vt:lpstr>Calibri Light</vt:lpstr>
      <vt:lpstr>Rockwell Condensed</vt:lpstr>
      <vt:lpstr>Segoe UI</vt:lpstr>
      <vt:lpstr>Office Theme</vt:lpstr>
      <vt:lpstr>Analyze Faces and Forms with  Azure AI Computer Vision</vt:lpstr>
      <vt:lpstr>CIS5850 - Project Team</vt:lpstr>
      <vt:lpstr>AI in Azure- Introduction</vt:lpstr>
      <vt:lpstr>AI Computer Vision - Introduction</vt:lpstr>
      <vt:lpstr>AI Computer Vision – Project Scope</vt:lpstr>
      <vt:lpstr>Analyze Face from an Image – using Azure FACE Api</vt:lpstr>
      <vt:lpstr>Analyze Face from an Image – Azure FACE Api creation</vt:lpstr>
      <vt:lpstr>Azure Cognitive Service – Create FACE Api (Continued..)</vt:lpstr>
      <vt:lpstr>Azure Cognitive Service – Create FACE Api (Continued..)</vt:lpstr>
      <vt:lpstr>Azure Cognitive Service – Create FACE Api (Continued..)</vt:lpstr>
      <vt:lpstr>Azure Cognitive Service – Create FACE Api (Continued..)</vt:lpstr>
      <vt:lpstr>Azure Cognitive Service – Create FACE Api (Continued..)</vt:lpstr>
      <vt:lpstr>Azure Cognitive Service – Create FACE Api (Continued..)</vt:lpstr>
      <vt:lpstr>Azure Cognitive Service – Create FACE Api (Continued..)</vt:lpstr>
      <vt:lpstr>Azure Cognitive Service – Create FACE Api (Continued..)</vt:lpstr>
      <vt:lpstr>Retrieve FACE Api Endpoint and Key</vt:lpstr>
      <vt:lpstr>Launch Azure PowerShell and download GitHub Code</vt:lpstr>
      <vt:lpstr>Configure the Application using PowerShell Editor</vt:lpstr>
      <vt:lpstr>Azure AI Vision Face Analysis – Input Images</vt:lpstr>
      <vt:lpstr>Azure AI Vision Face Analysis – Result (Loc, age, emotion)</vt:lpstr>
      <vt:lpstr>Text Extraction from an Image – Azure “Form Recognizer”</vt:lpstr>
      <vt:lpstr>1. Create a "Form Recognizer" Cognitive Service resource in Azure.</vt:lpstr>
      <vt:lpstr>PowerPoint Presentation</vt:lpstr>
      <vt:lpstr>PowerPoint Presentation</vt:lpstr>
      <vt:lpstr>PowerPoint Presentation</vt:lpstr>
      <vt:lpstr>PowerPoint Presentation</vt:lpstr>
      <vt:lpstr>PowerPoint Presentation</vt:lpstr>
      <vt:lpstr>Launch Azure PowerShell in Cloud</vt:lpstr>
      <vt:lpstr>Launch Azure PowerShell in Cloud</vt:lpstr>
      <vt:lpstr>Configure and run the Python program</vt:lpstr>
      <vt:lpstr>Configure and run the Python program</vt:lpstr>
      <vt:lpstr>Form Recognizer – Output result</vt:lpstr>
      <vt:lpstr>Technologies Used</vt:lpstr>
      <vt:lpstr>Technical Architecture</vt:lpstr>
      <vt:lpstr>PowerPoint Presentation</vt:lpstr>
      <vt:lpstr>Microsoft Virtual Training Days – AI 900 Registration</vt:lpstr>
      <vt:lpstr>AI 900 – Study Topics and Schedule Exam </vt:lpstr>
      <vt:lpstr>AI 900 – Pass Exam to get Certificated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J Muthupillai</dc:creator>
  <cp:lastModifiedBy>Vijay J Muthupillai</cp:lastModifiedBy>
  <cp:revision>35</cp:revision>
  <dcterms:created xsi:type="dcterms:W3CDTF">2021-12-03T05:05:43Z</dcterms:created>
  <dcterms:modified xsi:type="dcterms:W3CDTF">2021-12-07T08:53:44Z</dcterms:modified>
</cp:coreProperties>
</file>